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sv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image" Target="../media/image-15-7.png"/><Relationship Id="rId8" Type="http://schemas.openxmlformats.org/officeDocument/2006/relationships/image" Target="../media/image-15-8.svg"/><Relationship Id="rId9" Type="http://schemas.openxmlformats.org/officeDocument/2006/relationships/image" Target="../media/image-15-9.png"/><Relationship Id="rId10" Type="http://schemas.openxmlformats.org/officeDocument/2006/relationships/image" Target="../media/image-15-10.svg"/><Relationship Id="rId11" Type="http://schemas.openxmlformats.org/officeDocument/2006/relationships/image" Target="../media/image-15-11.png"/><Relationship Id="rId12" Type="http://schemas.openxmlformats.org/officeDocument/2006/relationships/image" Target="../media/image-15-12.svg"/><Relationship Id="rId13" Type="http://schemas.openxmlformats.org/officeDocument/2006/relationships/image" Target="../media/image-15-13.png"/><Relationship Id="rId14" Type="http://schemas.openxmlformats.org/officeDocument/2006/relationships/image" Target="../media/image-15-14.svg"/><Relationship Id="rId15" Type="http://schemas.openxmlformats.org/officeDocument/2006/relationships/image" Target="../media/image-15-15.png"/><Relationship Id="rId16" Type="http://schemas.openxmlformats.org/officeDocument/2006/relationships/image" Target="../media/image-15-16.svg"/><Relationship Id="rId17" Type="http://schemas.openxmlformats.org/officeDocument/2006/relationships/image" Target="../media/image-15-17.png"/><Relationship Id="rId18" Type="http://schemas.openxmlformats.org/officeDocument/2006/relationships/image" Target="../media/image-15-18.svg"/><Relationship Id="rId19" Type="http://schemas.openxmlformats.org/officeDocument/2006/relationships/slideLayout" Target="../slideLayouts/slideLayout1.xml"/><Relationship Id="rId2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slideLayout" Target="../slideLayouts/slideLayout1.xml"/><Relationship Id="rId6"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slideLayout" Target="../slideLayouts/slideLayout1.xml"/><Relationship Id="rId6"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E8920A"/>
          </a:solidFill>
          <a:ln w="12700">
            <a:solidFill>
              <a:srgbClr val="E8920A"/>
            </a:solidFill>
            <a:prstDash val="solid"/>
          </a:ln>
        </p:spPr>
      </p:sp>
      <p:sp>
        <p:nvSpPr>
          <p:cNvPr id="3" name="Shape 1"/>
          <p:cNvSpPr/>
          <p:nvPr/>
        </p:nvSpPr>
        <p:spPr>
          <a:xfrm>
            <a:off x="0" y="5033772"/>
            <a:ext cx="9144000" cy="109728"/>
          </a:xfrm>
          <a:prstGeom prst="rect">
            <a:avLst/>
          </a:prstGeom>
          <a:solidFill>
            <a:srgbClr val="E8920A"/>
          </a:solidFill>
          <a:ln w="12700">
            <a:solidFill>
              <a:srgbClr val="E8920A"/>
            </a:solidFill>
            <a:prstDash val="solid"/>
          </a:ln>
        </p:spPr>
      </p:sp>
      <p:pic>
        <p:nvPicPr>
          <p:cNvPr id="4" name="Image 0" descr="/sessions/inspiring-vigilant-dijkstra/mnt/ALTİD Brand Design/logo/images/logo_v10_equalized_band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57600" y="347472"/>
            <a:ext cx="1828800" cy="2011680"/>
          </a:xfrm>
          <a:prstGeom prst="rect">
            <a:avLst/>
          </a:prstGeom>
        </p:spPr>
      </p:pic>
      <p:sp>
        <p:nvSpPr>
          <p:cNvPr id="5" name="Text 2"/>
          <p:cNvSpPr/>
          <p:nvPr/>
        </p:nvSpPr>
        <p:spPr>
          <a:xfrm>
            <a:off x="457200" y="2468880"/>
            <a:ext cx="8229600" cy="1005840"/>
          </a:xfrm>
          <a:prstGeom prst="rect">
            <a:avLst/>
          </a:prstGeom>
          <a:noFill/>
          <a:ln/>
        </p:spPr>
        <p:txBody>
          <a:bodyPr wrap="square" rtlCol="0" anchor="ctr"/>
          <a:lstStyle/>
          <a:p>
            <a:pPr algn="ctr" indent="0" marL="0">
              <a:buNone/>
            </a:pPr>
            <a:r>
              <a:rPr lang="en-US" sz="6000" b="1" spc="1200" kern="0" dirty="0">
                <a:solidFill>
                  <a:srgbClr val="FFFFFF"/>
                </a:solidFill>
                <a:latin typeface="Cambria" pitchFamily="34" charset="0"/>
                <a:ea typeface="Cambria" pitchFamily="34" charset="-122"/>
                <a:cs typeface="Cambria" pitchFamily="34" charset="-120"/>
              </a:rPr>
              <a:t>ALTİD</a:t>
            </a:r>
            <a:endParaRPr lang="en-US" sz="6000" dirty="0"/>
          </a:p>
        </p:txBody>
      </p:sp>
      <p:sp>
        <p:nvSpPr>
          <p:cNvPr id="6" name="Text 3"/>
          <p:cNvSpPr/>
          <p:nvPr/>
        </p:nvSpPr>
        <p:spPr>
          <a:xfrm>
            <a:off x="914400" y="3474720"/>
            <a:ext cx="7315200" cy="457200"/>
          </a:xfrm>
          <a:prstGeom prst="rect">
            <a:avLst/>
          </a:prstGeom>
          <a:noFill/>
          <a:ln/>
        </p:spPr>
        <p:txBody>
          <a:bodyPr wrap="square" rtlCol="0" anchor="ctr"/>
          <a:lstStyle/>
          <a:p>
            <a:pPr algn="ctr" indent="0" marL="0">
              <a:buNone/>
            </a:pPr>
            <a:r>
              <a:rPr lang="en-US" sz="2000" dirty="0">
                <a:solidFill>
                  <a:srgbClr val="E8920A"/>
                </a:solidFill>
                <a:latin typeface="Calibri" pitchFamily="34" charset="0"/>
                <a:ea typeface="Calibri" pitchFamily="34" charset="-122"/>
                <a:cs typeface="Calibri" pitchFamily="34" charset="-120"/>
              </a:rPr>
              <a:t>Brand Identity Presentation</a:t>
            </a:r>
            <a:endParaRPr lang="en-US" sz="2000" dirty="0"/>
          </a:p>
        </p:txBody>
      </p:sp>
      <p:sp>
        <p:nvSpPr>
          <p:cNvPr id="7" name="Text 4"/>
          <p:cNvSpPr/>
          <p:nvPr/>
        </p:nvSpPr>
        <p:spPr>
          <a:xfrm>
            <a:off x="914400" y="3977640"/>
            <a:ext cx="7315200" cy="365760"/>
          </a:xfrm>
          <a:prstGeom prst="rect">
            <a:avLst/>
          </a:prstGeom>
          <a:noFill/>
          <a:ln/>
        </p:spPr>
        <p:txBody>
          <a:bodyPr wrap="square" rtlCol="0" anchor="ctr"/>
          <a:lstStyle/>
          <a:p>
            <a:pPr algn="ctr" indent="0" marL="0">
              <a:buNone/>
            </a:pPr>
            <a:r>
              <a:rPr lang="en-US" sz="1200" i="1" dirty="0">
                <a:solidFill>
                  <a:srgbClr val="8AAAC0"/>
                </a:solidFill>
                <a:latin typeface="Calibri" pitchFamily="34" charset="0"/>
                <a:ea typeface="Calibri" pitchFamily="34" charset="-122"/>
                <a:cs typeface="Calibri" pitchFamily="34" charset="-120"/>
              </a:rPr>
              <a:t>Alanya Turistik Otelciler Derneği  ·  June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Contents</a:t>
            </a:r>
            <a:endParaRPr lang="en-US" sz="2200" dirty="0"/>
          </a:p>
        </p:txBody>
      </p:sp>
      <p:sp>
        <p:nvSpPr>
          <p:cNvPr id="5" name="Shape 3"/>
          <p:cNvSpPr/>
          <p:nvPr/>
        </p:nvSpPr>
        <p:spPr>
          <a:xfrm>
            <a:off x="457200" y="1188720"/>
            <a:ext cx="3931920" cy="777240"/>
          </a:xfrm>
          <a:prstGeom prst="roundRect">
            <a:avLst>
              <a:gd name="adj" fmla="val 7059"/>
            </a:avLst>
          </a:prstGeom>
          <a:solidFill>
            <a:srgbClr val="F5EDD8"/>
          </a:solidFill>
          <a:ln w="12700">
            <a:solidFill>
              <a:srgbClr val="DDD8CC"/>
            </a:solidFill>
            <a:prstDash val="solid"/>
          </a:ln>
          <a:effectLst>
            <a:outerShdw sx="100000" sy="100000" kx="0" ky="0" algn="bl" rotWithShape="0" blurRad="101600" dist="38100" dir="2700000">
              <a:srgbClr val="000000">
                <a:alpha val="12000"/>
              </a:srgbClr>
            </a:outerShdw>
          </a:effectLst>
        </p:spPr>
      </p:sp>
      <p:sp>
        <p:nvSpPr>
          <p:cNvPr id="6" name="Shape 4"/>
          <p:cNvSpPr/>
          <p:nvPr/>
        </p:nvSpPr>
        <p:spPr>
          <a:xfrm>
            <a:off x="457200" y="1188720"/>
            <a:ext cx="502920" cy="777240"/>
          </a:xfrm>
          <a:prstGeom prst="roundRect">
            <a:avLst>
              <a:gd name="adj" fmla="val 10909"/>
            </a:avLst>
          </a:prstGeom>
          <a:solidFill>
            <a:srgbClr val="1B2E5E"/>
          </a:solidFill>
          <a:ln w="12700">
            <a:solidFill>
              <a:srgbClr val="1B2E5E"/>
            </a:solidFill>
            <a:prstDash val="solid"/>
          </a:ln>
        </p:spPr>
      </p:sp>
      <p:sp>
        <p:nvSpPr>
          <p:cNvPr id="7" name="Text 5"/>
          <p:cNvSpPr/>
          <p:nvPr/>
        </p:nvSpPr>
        <p:spPr>
          <a:xfrm>
            <a:off x="457200" y="1234440"/>
            <a:ext cx="502920" cy="68580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01</a:t>
            </a:r>
            <a:endParaRPr lang="en-US" sz="1600" dirty="0"/>
          </a:p>
        </p:txBody>
      </p:sp>
      <p:sp>
        <p:nvSpPr>
          <p:cNvPr id="8" name="Text 6"/>
          <p:cNvSpPr/>
          <p:nvPr/>
        </p:nvSpPr>
        <p:spPr>
          <a:xfrm>
            <a:off x="1051560" y="1234440"/>
            <a:ext cx="3246120" cy="685800"/>
          </a:xfrm>
          <a:prstGeom prst="rect">
            <a:avLst/>
          </a:prstGeom>
          <a:noFill/>
          <a:ln/>
        </p:spPr>
        <p:txBody>
          <a:bodyPr wrap="square" rtlCol="0" anchor="ctr"/>
          <a:lstStyle/>
          <a:p>
            <a:pPr indent="0" marL="0">
              <a:buNone/>
            </a:pPr>
            <a:r>
              <a:rPr lang="en-US" sz="1700" b="1" dirty="0">
                <a:solidFill>
                  <a:srgbClr val="2A2A2A"/>
                </a:solidFill>
                <a:latin typeface="Cambria" pitchFamily="34" charset="0"/>
                <a:ea typeface="Cambria" pitchFamily="34" charset="-122"/>
                <a:cs typeface="Cambria" pitchFamily="34" charset="-120"/>
              </a:rPr>
              <a:t>Vision &amp; Mission</a:t>
            </a:r>
            <a:endParaRPr lang="en-US" sz="1700" dirty="0"/>
          </a:p>
        </p:txBody>
      </p:sp>
      <p:sp>
        <p:nvSpPr>
          <p:cNvPr id="9" name="Shape 7"/>
          <p:cNvSpPr/>
          <p:nvPr/>
        </p:nvSpPr>
        <p:spPr>
          <a:xfrm>
            <a:off x="457200" y="2194560"/>
            <a:ext cx="3931920" cy="777240"/>
          </a:xfrm>
          <a:prstGeom prst="roundRect">
            <a:avLst>
              <a:gd name="adj" fmla="val 7059"/>
            </a:avLst>
          </a:prstGeom>
          <a:solidFill>
            <a:srgbClr val="F5EDD8"/>
          </a:solidFill>
          <a:ln w="12700">
            <a:solidFill>
              <a:srgbClr val="DDD8CC"/>
            </a:solidFill>
            <a:prstDash val="solid"/>
          </a:ln>
          <a:effectLst>
            <a:outerShdw sx="100000" sy="100000" kx="0" ky="0" algn="bl" rotWithShape="0" blurRad="101600" dist="38100" dir="2700000">
              <a:srgbClr val="000000">
                <a:alpha val="12000"/>
              </a:srgbClr>
            </a:outerShdw>
          </a:effectLst>
        </p:spPr>
      </p:sp>
      <p:sp>
        <p:nvSpPr>
          <p:cNvPr id="10" name="Shape 8"/>
          <p:cNvSpPr/>
          <p:nvPr/>
        </p:nvSpPr>
        <p:spPr>
          <a:xfrm>
            <a:off x="457200" y="2194560"/>
            <a:ext cx="502920" cy="777240"/>
          </a:xfrm>
          <a:prstGeom prst="roundRect">
            <a:avLst>
              <a:gd name="adj" fmla="val 10909"/>
            </a:avLst>
          </a:prstGeom>
          <a:solidFill>
            <a:srgbClr val="1A9BC8"/>
          </a:solidFill>
          <a:ln w="12700">
            <a:solidFill>
              <a:srgbClr val="1A9BC8"/>
            </a:solidFill>
            <a:prstDash val="solid"/>
          </a:ln>
        </p:spPr>
      </p:sp>
      <p:sp>
        <p:nvSpPr>
          <p:cNvPr id="11" name="Text 9"/>
          <p:cNvSpPr/>
          <p:nvPr/>
        </p:nvSpPr>
        <p:spPr>
          <a:xfrm>
            <a:off x="457200" y="2240280"/>
            <a:ext cx="502920" cy="68580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02</a:t>
            </a:r>
            <a:endParaRPr lang="en-US" sz="1600" dirty="0"/>
          </a:p>
        </p:txBody>
      </p:sp>
      <p:sp>
        <p:nvSpPr>
          <p:cNvPr id="12" name="Text 10"/>
          <p:cNvSpPr/>
          <p:nvPr/>
        </p:nvSpPr>
        <p:spPr>
          <a:xfrm>
            <a:off x="1051560" y="2240280"/>
            <a:ext cx="3246120" cy="685800"/>
          </a:xfrm>
          <a:prstGeom prst="rect">
            <a:avLst/>
          </a:prstGeom>
          <a:noFill/>
          <a:ln/>
        </p:spPr>
        <p:txBody>
          <a:bodyPr wrap="square" rtlCol="0" anchor="ctr"/>
          <a:lstStyle/>
          <a:p>
            <a:pPr indent="0" marL="0">
              <a:buNone/>
            </a:pPr>
            <a:r>
              <a:rPr lang="en-US" sz="1700" b="1" dirty="0">
                <a:solidFill>
                  <a:srgbClr val="2A2A2A"/>
                </a:solidFill>
                <a:latin typeface="Cambria" pitchFamily="34" charset="0"/>
                <a:ea typeface="Cambria" pitchFamily="34" charset="-122"/>
                <a:cs typeface="Cambria" pitchFamily="34" charset="-120"/>
              </a:rPr>
              <a:t>Color System</a:t>
            </a:r>
            <a:endParaRPr lang="en-US" sz="1700" dirty="0"/>
          </a:p>
        </p:txBody>
      </p:sp>
      <p:sp>
        <p:nvSpPr>
          <p:cNvPr id="13" name="Shape 11"/>
          <p:cNvSpPr/>
          <p:nvPr/>
        </p:nvSpPr>
        <p:spPr>
          <a:xfrm>
            <a:off x="457200" y="3200400"/>
            <a:ext cx="3931920" cy="777240"/>
          </a:xfrm>
          <a:prstGeom prst="roundRect">
            <a:avLst>
              <a:gd name="adj" fmla="val 7059"/>
            </a:avLst>
          </a:prstGeom>
          <a:solidFill>
            <a:srgbClr val="F5EDD8"/>
          </a:solidFill>
          <a:ln w="12700">
            <a:solidFill>
              <a:srgbClr val="DDD8CC"/>
            </a:solidFill>
            <a:prstDash val="solid"/>
          </a:ln>
          <a:effectLst>
            <a:outerShdw sx="100000" sy="100000" kx="0" ky="0" algn="bl" rotWithShape="0" blurRad="101600" dist="38100" dir="2700000">
              <a:srgbClr val="000000">
                <a:alpha val="12000"/>
              </a:srgbClr>
            </a:outerShdw>
          </a:effectLst>
        </p:spPr>
      </p:sp>
      <p:sp>
        <p:nvSpPr>
          <p:cNvPr id="14" name="Shape 12"/>
          <p:cNvSpPr/>
          <p:nvPr/>
        </p:nvSpPr>
        <p:spPr>
          <a:xfrm>
            <a:off x="457200" y="3200400"/>
            <a:ext cx="502920" cy="777240"/>
          </a:xfrm>
          <a:prstGeom prst="roundRect">
            <a:avLst>
              <a:gd name="adj" fmla="val 10909"/>
            </a:avLst>
          </a:prstGeom>
          <a:solidFill>
            <a:srgbClr val="C4421A"/>
          </a:solidFill>
          <a:ln w="12700">
            <a:solidFill>
              <a:srgbClr val="C4421A"/>
            </a:solidFill>
            <a:prstDash val="solid"/>
          </a:ln>
        </p:spPr>
      </p:sp>
      <p:sp>
        <p:nvSpPr>
          <p:cNvPr id="15" name="Text 13"/>
          <p:cNvSpPr/>
          <p:nvPr/>
        </p:nvSpPr>
        <p:spPr>
          <a:xfrm>
            <a:off x="457200" y="3246120"/>
            <a:ext cx="502920" cy="68580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03</a:t>
            </a:r>
            <a:endParaRPr lang="en-US" sz="1600" dirty="0"/>
          </a:p>
        </p:txBody>
      </p:sp>
      <p:sp>
        <p:nvSpPr>
          <p:cNvPr id="16" name="Text 14"/>
          <p:cNvSpPr/>
          <p:nvPr/>
        </p:nvSpPr>
        <p:spPr>
          <a:xfrm>
            <a:off x="1051560" y="3246120"/>
            <a:ext cx="3246120" cy="685800"/>
          </a:xfrm>
          <a:prstGeom prst="rect">
            <a:avLst/>
          </a:prstGeom>
          <a:noFill/>
          <a:ln/>
        </p:spPr>
        <p:txBody>
          <a:bodyPr wrap="square" rtlCol="0" anchor="ctr"/>
          <a:lstStyle/>
          <a:p>
            <a:pPr indent="0" marL="0">
              <a:buNone/>
            </a:pPr>
            <a:r>
              <a:rPr lang="en-US" sz="1700" b="1" dirty="0">
                <a:solidFill>
                  <a:srgbClr val="2A2A2A"/>
                </a:solidFill>
                <a:latin typeface="Cambria" pitchFamily="34" charset="0"/>
                <a:ea typeface="Cambria" pitchFamily="34" charset="-122"/>
                <a:cs typeface="Cambria" pitchFamily="34" charset="-120"/>
              </a:rPr>
              <a:t>Logo Design</a:t>
            </a:r>
            <a:endParaRPr lang="en-US" sz="1700" dirty="0"/>
          </a:p>
        </p:txBody>
      </p:sp>
      <p:sp>
        <p:nvSpPr>
          <p:cNvPr id="17" name="Shape 15"/>
          <p:cNvSpPr/>
          <p:nvPr/>
        </p:nvSpPr>
        <p:spPr>
          <a:xfrm>
            <a:off x="4754880" y="1188720"/>
            <a:ext cx="3931920" cy="777240"/>
          </a:xfrm>
          <a:prstGeom prst="roundRect">
            <a:avLst>
              <a:gd name="adj" fmla="val 7059"/>
            </a:avLst>
          </a:prstGeom>
          <a:solidFill>
            <a:srgbClr val="F5EDD8"/>
          </a:solidFill>
          <a:ln w="12700">
            <a:solidFill>
              <a:srgbClr val="DDD8CC"/>
            </a:solidFill>
            <a:prstDash val="solid"/>
          </a:ln>
          <a:effectLst>
            <a:outerShdw sx="100000" sy="100000" kx="0" ky="0" algn="bl" rotWithShape="0" blurRad="101600" dist="38100" dir="2700000">
              <a:srgbClr val="000000">
                <a:alpha val="12000"/>
              </a:srgbClr>
            </a:outerShdw>
          </a:effectLst>
        </p:spPr>
      </p:sp>
      <p:sp>
        <p:nvSpPr>
          <p:cNvPr id="18" name="Shape 16"/>
          <p:cNvSpPr/>
          <p:nvPr/>
        </p:nvSpPr>
        <p:spPr>
          <a:xfrm>
            <a:off x="4754880" y="1188720"/>
            <a:ext cx="502920" cy="777240"/>
          </a:xfrm>
          <a:prstGeom prst="roundRect">
            <a:avLst>
              <a:gd name="adj" fmla="val 10909"/>
            </a:avLst>
          </a:prstGeom>
          <a:solidFill>
            <a:srgbClr val="5A7A3A"/>
          </a:solidFill>
          <a:ln w="12700">
            <a:solidFill>
              <a:srgbClr val="5A7A3A"/>
            </a:solidFill>
            <a:prstDash val="solid"/>
          </a:ln>
        </p:spPr>
      </p:sp>
      <p:sp>
        <p:nvSpPr>
          <p:cNvPr id="19" name="Text 17"/>
          <p:cNvSpPr/>
          <p:nvPr/>
        </p:nvSpPr>
        <p:spPr>
          <a:xfrm>
            <a:off x="4754880" y="1234440"/>
            <a:ext cx="502920" cy="68580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04</a:t>
            </a:r>
            <a:endParaRPr lang="en-US" sz="1600" dirty="0"/>
          </a:p>
        </p:txBody>
      </p:sp>
      <p:sp>
        <p:nvSpPr>
          <p:cNvPr id="20" name="Text 18"/>
          <p:cNvSpPr/>
          <p:nvPr/>
        </p:nvSpPr>
        <p:spPr>
          <a:xfrm>
            <a:off x="5349240" y="1234440"/>
            <a:ext cx="3246120" cy="685800"/>
          </a:xfrm>
          <a:prstGeom prst="rect">
            <a:avLst/>
          </a:prstGeom>
          <a:noFill/>
          <a:ln/>
        </p:spPr>
        <p:txBody>
          <a:bodyPr wrap="square" rtlCol="0" anchor="ctr"/>
          <a:lstStyle/>
          <a:p>
            <a:pPr indent="0" marL="0">
              <a:buNone/>
            </a:pPr>
            <a:r>
              <a:rPr lang="en-US" sz="1700" b="1" dirty="0">
                <a:solidFill>
                  <a:srgbClr val="2A2A2A"/>
                </a:solidFill>
                <a:latin typeface="Cambria" pitchFamily="34" charset="0"/>
                <a:ea typeface="Cambria" pitchFamily="34" charset="-122"/>
                <a:cs typeface="Cambria" pitchFamily="34" charset="-120"/>
              </a:rPr>
              <a:t>Typography</a:t>
            </a:r>
            <a:endParaRPr lang="en-US" sz="1700" dirty="0"/>
          </a:p>
        </p:txBody>
      </p:sp>
      <p:sp>
        <p:nvSpPr>
          <p:cNvPr id="21" name="Shape 19"/>
          <p:cNvSpPr/>
          <p:nvPr/>
        </p:nvSpPr>
        <p:spPr>
          <a:xfrm>
            <a:off x="4754880" y="2194560"/>
            <a:ext cx="3931920" cy="777240"/>
          </a:xfrm>
          <a:prstGeom prst="roundRect">
            <a:avLst>
              <a:gd name="adj" fmla="val 7059"/>
            </a:avLst>
          </a:prstGeom>
          <a:solidFill>
            <a:srgbClr val="F5EDD8"/>
          </a:solidFill>
          <a:ln w="12700">
            <a:solidFill>
              <a:srgbClr val="DDD8CC"/>
            </a:solidFill>
            <a:prstDash val="solid"/>
          </a:ln>
          <a:effectLst>
            <a:outerShdw sx="100000" sy="100000" kx="0" ky="0" algn="bl" rotWithShape="0" blurRad="101600" dist="38100" dir="2700000">
              <a:srgbClr val="000000">
                <a:alpha val="12000"/>
              </a:srgbClr>
            </a:outerShdw>
          </a:effectLst>
        </p:spPr>
      </p:sp>
      <p:sp>
        <p:nvSpPr>
          <p:cNvPr id="22" name="Shape 20"/>
          <p:cNvSpPr/>
          <p:nvPr/>
        </p:nvSpPr>
        <p:spPr>
          <a:xfrm>
            <a:off x="4754880" y="2194560"/>
            <a:ext cx="502920" cy="777240"/>
          </a:xfrm>
          <a:prstGeom prst="roundRect">
            <a:avLst>
              <a:gd name="adj" fmla="val 10909"/>
            </a:avLst>
          </a:prstGeom>
          <a:solidFill>
            <a:srgbClr val="E8920A"/>
          </a:solidFill>
          <a:ln w="12700">
            <a:solidFill>
              <a:srgbClr val="E8920A"/>
            </a:solidFill>
            <a:prstDash val="solid"/>
          </a:ln>
        </p:spPr>
      </p:sp>
      <p:sp>
        <p:nvSpPr>
          <p:cNvPr id="23" name="Text 21"/>
          <p:cNvSpPr/>
          <p:nvPr/>
        </p:nvSpPr>
        <p:spPr>
          <a:xfrm>
            <a:off x="4754880" y="2240280"/>
            <a:ext cx="502920" cy="68580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05</a:t>
            </a:r>
            <a:endParaRPr lang="en-US" sz="1600" dirty="0"/>
          </a:p>
        </p:txBody>
      </p:sp>
      <p:sp>
        <p:nvSpPr>
          <p:cNvPr id="24" name="Text 22"/>
          <p:cNvSpPr/>
          <p:nvPr/>
        </p:nvSpPr>
        <p:spPr>
          <a:xfrm>
            <a:off x="5349240" y="2240280"/>
            <a:ext cx="3246120" cy="685800"/>
          </a:xfrm>
          <a:prstGeom prst="rect">
            <a:avLst/>
          </a:prstGeom>
          <a:noFill/>
          <a:ln/>
        </p:spPr>
        <p:txBody>
          <a:bodyPr wrap="square" rtlCol="0" anchor="ctr"/>
          <a:lstStyle/>
          <a:p>
            <a:pPr indent="0" marL="0">
              <a:buNone/>
            </a:pPr>
            <a:r>
              <a:rPr lang="en-US" sz="1700" b="1" dirty="0">
                <a:solidFill>
                  <a:srgbClr val="2A2A2A"/>
                </a:solidFill>
                <a:latin typeface="Cambria" pitchFamily="34" charset="0"/>
                <a:ea typeface="Cambria" pitchFamily="34" charset="-122"/>
                <a:cs typeface="Cambria" pitchFamily="34" charset="-120"/>
              </a:rPr>
              <a:t>Website Design</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01  Vision &amp; Mission</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The purpose and direction of ALTİD</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Vision Statement</a:t>
            </a:r>
            <a:endParaRPr lang="en-US" sz="2200" dirty="0"/>
          </a:p>
        </p:txBody>
      </p:sp>
      <p:sp>
        <p:nvSpPr>
          <p:cNvPr id="5" name="Text 3"/>
          <p:cNvSpPr/>
          <p:nvPr/>
        </p:nvSpPr>
        <p:spPr>
          <a:xfrm>
            <a:off x="365760" y="640080"/>
            <a:ext cx="1371600" cy="1371600"/>
          </a:xfrm>
          <a:prstGeom prst="rect">
            <a:avLst/>
          </a:prstGeom>
          <a:noFill/>
          <a:ln/>
        </p:spPr>
        <p:txBody>
          <a:bodyPr wrap="square" rtlCol="0" anchor="ctr"/>
          <a:lstStyle/>
          <a:p>
            <a:pPr indent="0" marL="0">
              <a:buNone/>
            </a:pPr>
            <a:r>
              <a:rPr lang="en-US" sz="12000" b="1" dirty="0">
                <a:solidFill>
                  <a:srgbClr val="E8920A"/>
                </a:solidFill>
                <a:latin typeface="Cambria" pitchFamily="34" charset="0"/>
                <a:ea typeface="Cambria" pitchFamily="34" charset="-122"/>
                <a:cs typeface="Cambria" pitchFamily="34" charset="-120"/>
              </a:rPr>
              <a:t>“</a:t>
            </a:r>
            <a:endParaRPr lang="en-US" sz="12000" dirty="0"/>
          </a:p>
        </p:txBody>
      </p:sp>
      <p:sp>
        <p:nvSpPr>
          <p:cNvPr id="6" name="Text 4"/>
          <p:cNvSpPr/>
          <p:nvPr/>
        </p:nvSpPr>
        <p:spPr>
          <a:xfrm>
            <a:off x="457200" y="1097280"/>
            <a:ext cx="8229600" cy="2194560"/>
          </a:xfrm>
          <a:prstGeom prst="rect">
            <a:avLst/>
          </a:prstGeom>
          <a:noFill/>
          <a:ln/>
        </p:spPr>
        <p:txBody>
          <a:bodyPr wrap="square" rtlCol="0" anchor="t"/>
          <a:lstStyle/>
          <a:p>
            <a:pPr algn="l" indent="0" marL="0">
              <a:lnSpc>
                <a:spcPct val="140000"/>
              </a:lnSpc>
              <a:buNone/>
            </a:pPr>
            <a:r>
              <a:rPr lang="en-US" sz="2000" i="1" dirty="0">
                <a:solidFill>
                  <a:srgbClr val="2A2A2A"/>
                </a:solidFill>
                <a:latin typeface="Cambria" pitchFamily="34" charset="0"/>
                <a:ea typeface="Cambria" pitchFamily="34" charset="-122"/>
                <a:cs typeface="Cambria" pitchFamily="34" charset="-120"/>
              </a:rPr>
              <a:t>To be the leading voice of hospitality excellence in the Eastern Mediterranean — elevating Alanya as a world-class destination through sustainable tourism, cultural heritage, and the spirit of Turkish hospitality.</a:t>
            </a:r>
            <a:endParaRPr lang="en-US" sz="2000" dirty="0"/>
          </a:p>
        </p:txBody>
      </p:sp>
      <p:sp>
        <p:nvSpPr>
          <p:cNvPr id="7" name="Shape 5"/>
          <p:cNvSpPr/>
          <p:nvPr/>
        </p:nvSpPr>
        <p:spPr>
          <a:xfrm>
            <a:off x="457200" y="3474720"/>
            <a:ext cx="2286000" cy="45720"/>
          </a:xfrm>
          <a:prstGeom prst="rect">
            <a:avLst/>
          </a:prstGeom>
          <a:solidFill>
            <a:srgbClr val="1A9BC8"/>
          </a:solidFill>
          <a:ln w="12700">
            <a:solidFill>
              <a:srgbClr val="1A9BC8"/>
            </a:solidFill>
            <a:prstDash val="solid"/>
          </a:ln>
        </p:spPr>
      </p:sp>
      <p:sp>
        <p:nvSpPr>
          <p:cNvPr id="8" name="Text 6"/>
          <p:cNvSpPr/>
          <p:nvPr/>
        </p:nvSpPr>
        <p:spPr>
          <a:xfrm>
            <a:off x="457200" y="3611880"/>
            <a:ext cx="8229600" cy="365760"/>
          </a:xfrm>
          <a:prstGeom prst="rect">
            <a:avLst/>
          </a:prstGeom>
          <a:noFill/>
          <a:ln/>
        </p:spPr>
        <p:txBody>
          <a:bodyPr wrap="square" rtlCol="0" anchor="ctr"/>
          <a:lstStyle/>
          <a:p>
            <a:pPr indent="0" marL="0">
              <a:buNone/>
            </a:pPr>
            <a:r>
              <a:rPr lang="en-US" sz="1300" i="1" dirty="0">
                <a:solidFill>
                  <a:srgbClr val="1A9BC8"/>
                </a:solidFill>
                <a:latin typeface="Calibri" pitchFamily="34" charset="0"/>
                <a:ea typeface="Calibri" pitchFamily="34" charset="-122"/>
                <a:cs typeface="Calibri" pitchFamily="34" charset="-120"/>
              </a:rPr>
              <a:t>Where Alanya Speaks to the World</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Mission Statement</a:t>
            </a:r>
            <a:endParaRPr lang="en-US" sz="2200" dirty="0"/>
          </a:p>
        </p:txBody>
      </p:sp>
      <p:sp>
        <p:nvSpPr>
          <p:cNvPr id="5" name="Text 3"/>
          <p:cNvSpPr/>
          <p:nvPr/>
        </p:nvSpPr>
        <p:spPr>
          <a:xfrm>
            <a:off x="457200" y="1005840"/>
            <a:ext cx="8229600" cy="1645920"/>
          </a:xfrm>
          <a:prstGeom prst="rect">
            <a:avLst/>
          </a:prstGeom>
          <a:noFill/>
          <a:ln/>
        </p:spPr>
        <p:txBody>
          <a:bodyPr wrap="square" rtlCol="0" anchor="t"/>
          <a:lstStyle/>
          <a:p>
            <a:pPr indent="0" marL="0">
              <a:lnSpc>
                <a:spcPct val="150000"/>
              </a:lnSpc>
              <a:buNone/>
            </a:pPr>
            <a:r>
              <a:rPr lang="en-US" sz="1700" dirty="0">
                <a:solidFill>
                  <a:srgbClr val="2A2A2A"/>
                </a:solidFill>
                <a:latin typeface="Calibri" pitchFamily="34" charset="0"/>
                <a:ea typeface="Calibri" pitchFamily="34" charset="-122"/>
                <a:cs typeface="Calibri" pitchFamily="34" charset="-120"/>
              </a:rPr>
              <a:t>ALTİD unites Alanya's tourism professionals to champion quality standards, advocate for sector interests, and connect members with global markets — fostering collaboration between hoteliers, government, and international tourism bodies.</a:t>
            </a:r>
            <a:endParaRPr lang="en-US" sz="1700" dirty="0"/>
          </a:p>
        </p:txBody>
      </p:sp>
      <p:sp>
        <p:nvSpPr>
          <p:cNvPr id="6" name="Shape 4"/>
          <p:cNvSpPr/>
          <p:nvPr/>
        </p:nvSpPr>
        <p:spPr>
          <a:xfrm>
            <a:off x="365760" y="2743200"/>
            <a:ext cx="2011680" cy="2148840"/>
          </a:xfrm>
          <a:prstGeom prst="roundRect">
            <a:avLst>
              <a:gd name="adj" fmla="val 4545"/>
            </a:avLst>
          </a:prstGeom>
          <a:solidFill>
            <a:srgbClr val="1B2E5E"/>
          </a:solidFill>
          <a:ln w="12700">
            <a:solidFill>
              <a:srgbClr val="1B2E5E"/>
            </a:solidFill>
            <a:prstDash val="solid"/>
          </a:ln>
          <a:effectLst>
            <a:outerShdw sx="100000" sy="100000" kx="0" ky="0" algn="bl" rotWithShape="0" blurRad="101600" dist="38100" dir="2700000">
              <a:srgbClr val="000000">
                <a:alpha val="12000"/>
              </a:srgbClr>
            </a:outerShdw>
          </a:effectLst>
        </p:spPr>
      </p:sp>
      <p:sp>
        <p:nvSpPr>
          <p:cNvPr id="7" name="Text 5"/>
          <p:cNvSpPr/>
          <p:nvPr/>
        </p:nvSpPr>
        <p:spPr>
          <a:xfrm>
            <a:off x="365760" y="2788920"/>
            <a:ext cx="2011680" cy="548640"/>
          </a:xfrm>
          <a:prstGeom prst="rect">
            <a:avLst/>
          </a:prstGeom>
          <a:noFill/>
          <a:ln/>
        </p:spPr>
        <p:txBody>
          <a:bodyPr wrap="square" rtlCol="0" anchor="ctr"/>
          <a:lstStyle/>
          <a:p>
            <a:pPr algn="ctr" indent="0" marL="0">
              <a:buNone/>
            </a:pPr>
            <a:r>
              <a:rPr lang="en-US" sz="2600" dirty="0">
                <a:solidFill>
                  <a:srgbClr val="000000"/>
                </a:solidFill>
              </a:rPr>
              <a:t>A</a:t>
            </a:r>
            <a:endParaRPr lang="en-US" sz="2600" dirty="0"/>
          </a:p>
        </p:txBody>
      </p:sp>
      <p:sp>
        <p:nvSpPr>
          <p:cNvPr id="8" name="Text 6"/>
          <p:cNvSpPr/>
          <p:nvPr/>
        </p:nvSpPr>
        <p:spPr>
          <a:xfrm>
            <a:off x="365760" y="3337560"/>
            <a:ext cx="2011680" cy="41148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Advocacy</a:t>
            </a:r>
            <a:endParaRPr lang="en-US" sz="1300" dirty="0"/>
          </a:p>
        </p:txBody>
      </p:sp>
      <p:sp>
        <p:nvSpPr>
          <p:cNvPr id="9" name="Text 7"/>
          <p:cNvSpPr/>
          <p:nvPr/>
        </p:nvSpPr>
        <p:spPr>
          <a:xfrm>
            <a:off x="457200" y="3794760"/>
            <a:ext cx="1828800" cy="1005840"/>
          </a:xfrm>
          <a:prstGeom prst="rect">
            <a:avLst/>
          </a:prstGeom>
          <a:noFill/>
          <a:ln/>
        </p:spPr>
        <p:txBody>
          <a:bodyPr wrap="square" rtlCol="0" anchor="ctr"/>
          <a:lstStyle/>
          <a:p>
            <a:pPr algn="ctr" indent="0" marL="0">
              <a:lnSpc>
                <a:spcPct val="130000"/>
              </a:lnSpc>
              <a:buNone/>
            </a:pPr>
            <a:r>
              <a:rPr lang="en-US" sz="1000" dirty="0">
                <a:solidFill>
                  <a:srgbClr val="FFFFFF"/>
                </a:solidFill>
                <a:latin typeface="Calibri" pitchFamily="34" charset="0"/>
                <a:ea typeface="Calibri" pitchFamily="34" charset="-122"/>
                <a:cs typeface="Calibri" pitchFamily="34" charset="-120"/>
              </a:rPr>
              <a:t>Representing member interests with government &amp; global bodies</a:t>
            </a:r>
            <a:endParaRPr lang="en-US" sz="1000" dirty="0"/>
          </a:p>
        </p:txBody>
      </p:sp>
      <p:sp>
        <p:nvSpPr>
          <p:cNvPr id="10" name="Shape 8"/>
          <p:cNvSpPr/>
          <p:nvPr/>
        </p:nvSpPr>
        <p:spPr>
          <a:xfrm>
            <a:off x="2514600" y="2743200"/>
            <a:ext cx="2011680" cy="2148840"/>
          </a:xfrm>
          <a:prstGeom prst="roundRect">
            <a:avLst>
              <a:gd name="adj" fmla="val 4545"/>
            </a:avLst>
          </a:prstGeom>
          <a:solidFill>
            <a:srgbClr val="1A9BC8"/>
          </a:solidFill>
          <a:ln w="12700">
            <a:solidFill>
              <a:srgbClr val="1A9BC8"/>
            </a:solidFill>
            <a:prstDash val="solid"/>
          </a:ln>
          <a:effectLst>
            <a:outerShdw sx="100000" sy="100000" kx="0" ky="0" algn="bl" rotWithShape="0" blurRad="101600" dist="38100" dir="2700000">
              <a:srgbClr val="000000">
                <a:alpha val="12000"/>
              </a:srgbClr>
            </a:outerShdw>
          </a:effectLst>
        </p:spPr>
      </p:sp>
      <p:sp>
        <p:nvSpPr>
          <p:cNvPr id="11" name="Text 9"/>
          <p:cNvSpPr/>
          <p:nvPr/>
        </p:nvSpPr>
        <p:spPr>
          <a:xfrm>
            <a:off x="2514600" y="2788920"/>
            <a:ext cx="2011680" cy="548640"/>
          </a:xfrm>
          <a:prstGeom prst="rect">
            <a:avLst/>
          </a:prstGeom>
          <a:noFill/>
          <a:ln/>
        </p:spPr>
        <p:txBody>
          <a:bodyPr wrap="square" rtlCol="0" anchor="ctr"/>
          <a:lstStyle/>
          <a:p>
            <a:pPr algn="ctr" indent="0" marL="0">
              <a:buNone/>
            </a:pPr>
            <a:r>
              <a:rPr lang="en-US" sz="2600" dirty="0">
                <a:solidFill>
                  <a:srgbClr val="000000"/>
                </a:solidFill>
              </a:rPr>
              <a:t>C</a:t>
            </a:r>
            <a:endParaRPr lang="en-US" sz="2600" dirty="0"/>
          </a:p>
        </p:txBody>
      </p:sp>
      <p:sp>
        <p:nvSpPr>
          <p:cNvPr id="12" name="Text 10"/>
          <p:cNvSpPr/>
          <p:nvPr/>
        </p:nvSpPr>
        <p:spPr>
          <a:xfrm>
            <a:off x="2514600" y="3337560"/>
            <a:ext cx="2011680" cy="41148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Collaboration</a:t>
            </a:r>
            <a:endParaRPr lang="en-US" sz="1300" dirty="0"/>
          </a:p>
        </p:txBody>
      </p:sp>
      <p:sp>
        <p:nvSpPr>
          <p:cNvPr id="13" name="Text 11"/>
          <p:cNvSpPr/>
          <p:nvPr/>
        </p:nvSpPr>
        <p:spPr>
          <a:xfrm>
            <a:off x="2606040" y="3794760"/>
            <a:ext cx="1828800" cy="1005840"/>
          </a:xfrm>
          <a:prstGeom prst="rect">
            <a:avLst/>
          </a:prstGeom>
          <a:noFill/>
          <a:ln/>
        </p:spPr>
        <p:txBody>
          <a:bodyPr wrap="square" rtlCol="0" anchor="ctr"/>
          <a:lstStyle/>
          <a:p>
            <a:pPr algn="ctr" indent="0" marL="0">
              <a:lnSpc>
                <a:spcPct val="130000"/>
              </a:lnSpc>
              <a:buNone/>
            </a:pPr>
            <a:r>
              <a:rPr lang="en-US" sz="1000" dirty="0">
                <a:solidFill>
                  <a:srgbClr val="FFFFFF"/>
                </a:solidFill>
                <a:latin typeface="Calibri" pitchFamily="34" charset="0"/>
                <a:ea typeface="Calibri" pitchFamily="34" charset="-122"/>
                <a:cs typeface="Calibri" pitchFamily="34" charset="-120"/>
              </a:rPr>
              <a:t>Bridging hoteliers, agencies &amp; destination stakeholders</a:t>
            </a:r>
            <a:endParaRPr lang="en-US" sz="1000" dirty="0"/>
          </a:p>
        </p:txBody>
      </p:sp>
      <p:sp>
        <p:nvSpPr>
          <p:cNvPr id="14" name="Shape 12"/>
          <p:cNvSpPr/>
          <p:nvPr/>
        </p:nvSpPr>
        <p:spPr>
          <a:xfrm>
            <a:off x="4663440" y="2743200"/>
            <a:ext cx="2011680" cy="2148840"/>
          </a:xfrm>
          <a:prstGeom prst="roundRect">
            <a:avLst>
              <a:gd name="adj" fmla="val 4545"/>
            </a:avLst>
          </a:prstGeom>
          <a:solidFill>
            <a:srgbClr val="C4421A"/>
          </a:solidFill>
          <a:ln w="12700">
            <a:solidFill>
              <a:srgbClr val="C4421A"/>
            </a:solidFill>
            <a:prstDash val="solid"/>
          </a:ln>
          <a:effectLst>
            <a:outerShdw sx="100000" sy="100000" kx="0" ky="0" algn="bl" rotWithShape="0" blurRad="101600" dist="38100" dir="2700000">
              <a:srgbClr val="000000">
                <a:alpha val="12000"/>
              </a:srgbClr>
            </a:outerShdw>
          </a:effectLst>
        </p:spPr>
      </p:sp>
      <p:sp>
        <p:nvSpPr>
          <p:cNvPr id="15" name="Text 13"/>
          <p:cNvSpPr/>
          <p:nvPr/>
        </p:nvSpPr>
        <p:spPr>
          <a:xfrm>
            <a:off x="4663440" y="2788920"/>
            <a:ext cx="2011680" cy="548640"/>
          </a:xfrm>
          <a:prstGeom prst="rect">
            <a:avLst/>
          </a:prstGeom>
          <a:noFill/>
          <a:ln/>
        </p:spPr>
        <p:txBody>
          <a:bodyPr wrap="square" rtlCol="0" anchor="ctr"/>
          <a:lstStyle/>
          <a:p>
            <a:pPr algn="ctr" indent="0" marL="0">
              <a:buNone/>
            </a:pPr>
            <a:r>
              <a:rPr lang="en-US" sz="2600" dirty="0">
                <a:solidFill>
                  <a:srgbClr val="000000"/>
                </a:solidFill>
              </a:rPr>
              <a:t>E</a:t>
            </a:r>
            <a:endParaRPr lang="en-US" sz="2600" dirty="0"/>
          </a:p>
        </p:txBody>
      </p:sp>
      <p:sp>
        <p:nvSpPr>
          <p:cNvPr id="16" name="Text 14"/>
          <p:cNvSpPr/>
          <p:nvPr/>
        </p:nvSpPr>
        <p:spPr>
          <a:xfrm>
            <a:off x="4663440" y="3337560"/>
            <a:ext cx="2011680" cy="41148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Excellence</a:t>
            </a:r>
            <a:endParaRPr lang="en-US" sz="1300" dirty="0"/>
          </a:p>
        </p:txBody>
      </p:sp>
      <p:sp>
        <p:nvSpPr>
          <p:cNvPr id="17" name="Text 15"/>
          <p:cNvSpPr/>
          <p:nvPr/>
        </p:nvSpPr>
        <p:spPr>
          <a:xfrm>
            <a:off x="4754880" y="3794760"/>
            <a:ext cx="1828800" cy="1005840"/>
          </a:xfrm>
          <a:prstGeom prst="rect">
            <a:avLst/>
          </a:prstGeom>
          <a:noFill/>
          <a:ln/>
        </p:spPr>
        <p:txBody>
          <a:bodyPr wrap="square" rtlCol="0" anchor="ctr"/>
          <a:lstStyle/>
          <a:p>
            <a:pPr algn="ctr" indent="0" marL="0">
              <a:lnSpc>
                <a:spcPct val="130000"/>
              </a:lnSpc>
              <a:buNone/>
            </a:pPr>
            <a:r>
              <a:rPr lang="en-US" sz="1000" dirty="0">
                <a:solidFill>
                  <a:srgbClr val="FFFFFF"/>
                </a:solidFill>
                <a:latin typeface="Calibri" pitchFamily="34" charset="0"/>
                <a:ea typeface="Calibri" pitchFamily="34" charset="-122"/>
                <a:cs typeface="Calibri" pitchFamily="34" charset="-120"/>
              </a:rPr>
              <a:t>Promoting quality standards &amp; best hospitality practices</a:t>
            </a:r>
            <a:endParaRPr lang="en-US" sz="1000" dirty="0"/>
          </a:p>
        </p:txBody>
      </p:sp>
      <p:sp>
        <p:nvSpPr>
          <p:cNvPr id="18" name="Shape 16"/>
          <p:cNvSpPr/>
          <p:nvPr/>
        </p:nvSpPr>
        <p:spPr>
          <a:xfrm>
            <a:off x="6812280" y="2743200"/>
            <a:ext cx="2011680" cy="2148840"/>
          </a:xfrm>
          <a:prstGeom prst="roundRect">
            <a:avLst>
              <a:gd name="adj" fmla="val 4545"/>
            </a:avLst>
          </a:prstGeom>
          <a:solidFill>
            <a:srgbClr val="5A7A3A"/>
          </a:solidFill>
          <a:ln w="12700">
            <a:solidFill>
              <a:srgbClr val="5A7A3A"/>
            </a:solidFill>
            <a:prstDash val="solid"/>
          </a:ln>
          <a:effectLst>
            <a:outerShdw sx="100000" sy="100000" kx="0" ky="0" algn="bl" rotWithShape="0" blurRad="101600" dist="38100" dir="2700000">
              <a:srgbClr val="000000">
                <a:alpha val="12000"/>
              </a:srgbClr>
            </a:outerShdw>
          </a:effectLst>
        </p:spPr>
      </p:sp>
      <p:sp>
        <p:nvSpPr>
          <p:cNvPr id="19" name="Text 17"/>
          <p:cNvSpPr/>
          <p:nvPr/>
        </p:nvSpPr>
        <p:spPr>
          <a:xfrm>
            <a:off x="6812280" y="2788920"/>
            <a:ext cx="2011680" cy="548640"/>
          </a:xfrm>
          <a:prstGeom prst="rect">
            <a:avLst/>
          </a:prstGeom>
          <a:noFill/>
          <a:ln/>
        </p:spPr>
        <p:txBody>
          <a:bodyPr wrap="square" rtlCol="0" anchor="ctr"/>
          <a:lstStyle/>
          <a:p>
            <a:pPr algn="ctr" indent="0" marL="0">
              <a:buNone/>
            </a:pPr>
            <a:r>
              <a:rPr lang="en-US" sz="2600" dirty="0">
                <a:solidFill>
                  <a:srgbClr val="000000"/>
                </a:solidFill>
              </a:rPr>
              <a:t>S</a:t>
            </a:r>
            <a:endParaRPr lang="en-US" sz="2600" dirty="0"/>
          </a:p>
        </p:txBody>
      </p:sp>
      <p:sp>
        <p:nvSpPr>
          <p:cNvPr id="20" name="Text 18"/>
          <p:cNvSpPr/>
          <p:nvPr/>
        </p:nvSpPr>
        <p:spPr>
          <a:xfrm>
            <a:off x="6812280" y="3337560"/>
            <a:ext cx="2011680" cy="411480"/>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Sustainability</a:t>
            </a:r>
            <a:endParaRPr lang="en-US" sz="1300" dirty="0"/>
          </a:p>
        </p:txBody>
      </p:sp>
      <p:sp>
        <p:nvSpPr>
          <p:cNvPr id="21" name="Text 19"/>
          <p:cNvSpPr/>
          <p:nvPr/>
        </p:nvSpPr>
        <p:spPr>
          <a:xfrm>
            <a:off x="6903720" y="3794760"/>
            <a:ext cx="1828800" cy="1005840"/>
          </a:xfrm>
          <a:prstGeom prst="rect">
            <a:avLst/>
          </a:prstGeom>
          <a:noFill/>
          <a:ln/>
        </p:spPr>
        <p:txBody>
          <a:bodyPr wrap="square" rtlCol="0" anchor="ctr"/>
          <a:lstStyle/>
          <a:p>
            <a:pPr algn="ctr" indent="0" marL="0">
              <a:lnSpc>
                <a:spcPct val="130000"/>
              </a:lnSpc>
              <a:buNone/>
            </a:pPr>
            <a:r>
              <a:rPr lang="en-US" sz="1000" dirty="0">
                <a:solidFill>
                  <a:srgbClr val="FFFFFF"/>
                </a:solidFill>
                <a:latin typeface="Calibri" pitchFamily="34" charset="0"/>
                <a:ea typeface="Calibri" pitchFamily="34" charset="-122"/>
                <a:cs typeface="Calibri" pitchFamily="34" charset="-120"/>
              </a:rPr>
              <a:t>Supporting eco-responsible tourism for future generations</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02  Color System</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A palette grounded in Alanya's landscape, history, and culture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The ALTİD Color Palette</a:t>
            </a:r>
            <a:endParaRPr lang="en-US" sz="2200" dirty="0"/>
          </a:p>
        </p:txBody>
      </p:sp>
      <p:sp>
        <p:nvSpPr>
          <p:cNvPr id="5" name="Shape 3"/>
          <p:cNvSpPr/>
          <p:nvPr/>
        </p:nvSpPr>
        <p:spPr>
          <a:xfrm>
            <a:off x="320040" y="1005840"/>
            <a:ext cx="1078992" cy="1645920"/>
          </a:xfrm>
          <a:prstGeom prst="roundRect">
            <a:avLst>
              <a:gd name="adj" fmla="val 6780"/>
            </a:avLst>
          </a:prstGeom>
          <a:solidFill>
            <a:srgbClr val="1B2E5E"/>
          </a:solidFill>
          <a:ln w="12700">
            <a:solidFill>
              <a:srgbClr val="1B2E5E"/>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274320" y="274320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PRIMARY</a:t>
            </a:r>
            <a:endParaRPr lang="en-US" sz="700" dirty="0"/>
          </a:p>
        </p:txBody>
      </p:sp>
      <p:sp>
        <p:nvSpPr>
          <p:cNvPr id="7" name="Text 5"/>
          <p:cNvSpPr/>
          <p:nvPr/>
        </p:nvSpPr>
        <p:spPr>
          <a:xfrm>
            <a:off x="274320" y="301752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Mediterranean Navy</a:t>
            </a:r>
            <a:endParaRPr lang="en-US" sz="850" dirty="0"/>
          </a:p>
        </p:txBody>
      </p:sp>
      <p:sp>
        <p:nvSpPr>
          <p:cNvPr id="8" name="Text 6"/>
          <p:cNvSpPr/>
          <p:nvPr/>
        </p:nvSpPr>
        <p:spPr>
          <a:xfrm>
            <a:off x="274320" y="349300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#1B2E5E</a:t>
            </a:r>
            <a:endParaRPr lang="en-US" sz="800" dirty="0"/>
          </a:p>
        </p:txBody>
      </p:sp>
      <p:sp>
        <p:nvSpPr>
          <p:cNvPr id="9" name="Text 7"/>
          <p:cNvSpPr/>
          <p:nvPr/>
        </p:nvSpPr>
        <p:spPr>
          <a:xfrm>
            <a:off x="274320" y="372160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PMS 281 C</a:t>
            </a:r>
            <a:endParaRPr lang="en-US" sz="750" dirty="0"/>
          </a:p>
        </p:txBody>
      </p:sp>
      <p:sp>
        <p:nvSpPr>
          <p:cNvPr id="10" name="Shape 8"/>
          <p:cNvSpPr/>
          <p:nvPr/>
        </p:nvSpPr>
        <p:spPr>
          <a:xfrm>
            <a:off x="1536192" y="1005840"/>
            <a:ext cx="1078992" cy="1554480"/>
          </a:xfrm>
          <a:prstGeom prst="roundRect">
            <a:avLst>
              <a:gd name="adj" fmla="val 6780"/>
            </a:avLst>
          </a:prstGeom>
          <a:solidFill>
            <a:srgbClr val="1A9BC8"/>
          </a:solidFill>
          <a:ln w="12700">
            <a:solidFill>
              <a:srgbClr val="1A9BC8"/>
            </a:solidFill>
            <a:prstDash val="solid"/>
          </a:ln>
          <a:effectLst>
            <a:outerShdw sx="100000" sy="100000" kx="0" ky="0" algn="bl" rotWithShape="0" blurRad="101600" dist="38100" dir="2700000">
              <a:srgbClr val="000000">
                <a:alpha val="12000"/>
              </a:srgbClr>
            </a:outerShdw>
          </a:effectLst>
        </p:spPr>
      </p:sp>
      <p:sp>
        <p:nvSpPr>
          <p:cNvPr id="11" name="Text 9"/>
          <p:cNvSpPr/>
          <p:nvPr/>
        </p:nvSpPr>
        <p:spPr>
          <a:xfrm>
            <a:off x="1490472" y="265176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SECONDARY 1</a:t>
            </a:r>
            <a:endParaRPr lang="en-US" sz="700" dirty="0"/>
          </a:p>
        </p:txBody>
      </p:sp>
      <p:sp>
        <p:nvSpPr>
          <p:cNvPr id="12" name="Text 10"/>
          <p:cNvSpPr/>
          <p:nvPr/>
        </p:nvSpPr>
        <p:spPr>
          <a:xfrm>
            <a:off x="1490472" y="292608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Mediterranean Turquoise</a:t>
            </a:r>
            <a:endParaRPr lang="en-US" sz="850" dirty="0"/>
          </a:p>
        </p:txBody>
      </p:sp>
      <p:sp>
        <p:nvSpPr>
          <p:cNvPr id="13" name="Text 11"/>
          <p:cNvSpPr/>
          <p:nvPr/>
        </p:nvSpPr>
        <p:spPr>
          <a:xfrm>
            <a:off x="1490472" y="340156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#1A9BC8</a:t>
            </a:r>
            <a:endParaRPr lang="en-US" sz="800" dirty="0"/>
          </a:p>
        </p:txBody>
      </p:sp>
      <p:sp>
        <p:nvSpPr>
          <p:cNvPr id="14" name="Text 12"/>
          <p:cNvSpPr/>
          <p:nvPr/>
        </p:nvSpPr>
        <p:spPr>
          <a:xfrm>
            <a:off x="1490472" y="363016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PMS 7459 C</a:t>
            </a:r>
            <a:endParaRPr lang="en-US" sz="750" dirty="0"/>
          </a:p>
        </p:txBody>
      </p:sp>
      <p:sp>
        <p:nvSpPr>
          <p:cNvPr id="15" name="Shape 13"/>
          <p:cNvSpPr/>
          <p:nvPr/>
        </p:nvSpPr>
        <p:spPr>
          <a:xfrm>
            <a:off x="2752344" y="1005840"/>
            <a:ext cx="1078992" cy="1463040"/>
          </a:xfrm>
          <a:prstGeom prst="roundRect">
            <a:avLst>
              <a:gd name="adj" fmla="val 6780"/>
            </a:avLst>
          </a:prstGeom>
          <a:solidFill>
            <a:srgbClr val="C4421A"/>
          </a:solidFill>
          <a:ln w="12700">
            <a:solidFill>
              <a:srgbClr val="C4421A"/>
            </a:solidFill>
            <a:prstDash val="solid"/>
          </a:ln>
          <a:effectLst>
            <a:outerShdw sx="100000" sy="100000" kx="0" ky="0" algn="bl" rotWithShape="0" blurRad="101600" dist="38100" dir="2700000">
              <a:srgbClr val="000000">
                <a:alpha val="12000"/>
              </a:srgbClr>
            </a:outerShdw>
          </a:effectLst>
        </p:spPr>
      </p:sp>
      <p:sp>
        <p:nvSpPr>
          <p:cNvPr id="16" name="Text 14"/>
          <p:cNvSpPr/>
          <p:nvPr/>
        </p:nvSpPr>
        <p:spPr>
          <a:xfrm>
            <a:off x="2706624" y="256032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SECONDARY 2</a:t>
            </a:r>
            <a:endParaRPr lang="en-US" sz="700" dirty="0"/>
          </a:p>
        </p:txBody>
      </p:sp>
      <p:sp>
        <p:nvSpPr>
          <p:cNvPr id="17" name="Text 15"/>
          <p:cNvSpPr/>
          <p:nvPr/>
        </p:nvSpPr>
        <p:spPr>
          <a:xfrm>
            <a:off x="2706624" y="283464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Alanya Terracotta</a:t>
            </a:r>
            <a:endParaRPr lang="en-US" sz="850" dirty="0"/>
          </a:p>
        </p:txBody>
      </p:sp>
      <p:sp>
        <p:nvSpPr>
          <p:cNvPr id="18" name="Text 16"/>
          <p:cNvSpPr/>
          <p:nvPr/>
        </p:nvSpPr>
        <p:spPr>
          <a:xfrm>
            <a:off x="2706624" y="331012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#C4421A</a:t>
            </a:r>
            <a:endParaRPr lang="en-US" sz="800" dirty="0"/>
          </a:p>
        </p:txBody>
      </p:sp>
      <p:sp>
        <p:nvSpPr>
          <p:cNvPr id="19" name="Text 17"/>
          <p:cNvSpPr/>
          <p:nvPr/>
        </p:nvSpPr>
        <p:spPr>
          <a:xfrm>
            <a:off x="2706624" y="353872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PMS 7526 C</a:t>
            </a:r>
            <a:endParaRPr lang="en-US" sz="750" dirty="0"/>
          </a:p>
        </p:txBody>
      </p:sp>
      <p:sp>
        <p:nvSpPr>
          <p:cNvPr id="20" name="Shape 18"/>
          <p:cNvSpPr/>
          <p:nvPr/>
        </p:nvSpPr>
        <p:spPr>
          <a:xfrm>
            <a:off x="3968496" y="1005840"/>
            <a:ext cx="1078992" cy="1371600"/>
          </a:xfrm>
          <a:prstGeom prst="roundRect">
            <a:avLst>
              <a:gd name="adj" fmla="val 6780"/>
            </a:avLst>
          </a:prstGeom>
          <a:solidFill>
            <a:srgbClr val="E8920A"/>
          </a:solidFill>
          <a:ln w="12700">
            <a:solidFill>
              <a:srgbClr val="E8920A"/>
            </a:solidFill>
            <a:prstDash val="solid"/>
          </a:ln>
          <a:effectLst>
            <a:outerShdw sx="100000" sy="100000" kx="0" ky="0" algn="bl" rotWithShape="0" blurRad="101600" dist="38100" dir="2700000">
              <a:srgbClr val="000000">
                <a:alpha val="12000"/>
              </a:srgbClr>
            </a:outerShdw>
          </a:effectLst>
        </p:spPr>
      </p:sp>
      <p:sp>
        <p:nvSpPr>
          <p:cNvPr id="21" name="Text 19"/>
          <p:cNvSpPr/>
          <p:nvPr/>
        </p:nvSpPr>
        <p:spPr>
          <a:xfrm>
            <a:off x="3922776" y="246888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ACCENT</a:t>
            </a:r>
            <a:endParaRPr lang="en-US" sz="700" dirty="0"/>
          </a:p>
        </p:txBody>
      </p:sp>
      <p:sp>
        <p:nvSpPr>
          <p:cNvPr id="22" name="Text 20"/>
          <p:cNvSpPr/>
          <p:nvPr/>
        </p:nvSpPr>
        <p:spPr>
          <a:xfrm>
            <a:off x="3922776" y="274320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Saffron Gold</a:t>
            </a:r>
            <a:endParaRPr lang="en-US" sz="850" dirty="0"/>
          </a:p>
        </p:txBody>
      </p:sp>
      <p:sp>
        <p:nvSpPr>
          <p:cNvPr id="23" name="Text 21"/>
          <p:cNvSpPr/>
          <p:nvPr/>
        </p:nvSpPr>
        <p:spPr>
          <a:xfrm>
            <a:off x="3922776" y="321868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#E8920A</a:t>
            </a:r>
            <a:endParaRPr lang="en-US" sz="800" dirty="0"/>
          </a:p>
        </p:txBody>
      </p:sp>
      <p:sp>
        <p:nvSpPr>
          <p:cNvPr id="24" name="Text 22"/>
          <p:cNvSpPr/>
          <p:nvPr/>
        </p:nvSpPr>
        <p:spPr>
          <a:xfrm>
            <a:off x="3922776" y="344728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PMS 1375 C</a:t>
            </a:r>
            <a:endParaRPr lang="en-US" sz="750" dirty="0"/>
          </a:p>
        </p:txBody>
      </p:sp>
      <p:sp>
        <p:nvSpPr>
          <p:cNvPr id="25" name="Shape 23"/>
          <p:cNvSpPr/>
          <p:nvPr/>
        </p:nvSpPr>
        <p:spPr>
          <a:xfrm>
            <a:off x="5184648" y="1005840"/>
            <a:ext cx="1078992" cy="1280160"/>
          </a:xfrm>
          <a:prstGeom prst="roundRect">
            <a:avLst>
              <a:gd name="adj" fmla="val 6780"/>
            </a:avLst>
          </a:prstGeom>
          <a:solidFill>
            <a:srgbClr val="5A7A3A"/>
          </a:solidFill>
          <a:ln w="12700">
            <a:solidFill>
              <a:srgbClr val="5A7A3A"/>
            </a:solidFill>
            <a:prstDash val="solid"/>
          </a:ln>
          <a:effectLst>
            <a:outerShdw sx="100000" sy="100000" kx="0" ky="0" algn="bl" rotWithShape="0" blurRad="101600" dist="38100" dir="2700000">
              <a:srgbClr val="000000">
                <a:alpha val="12000"/>
              </a:srgbClr>
            </a:outerShdw>
          </a:effectLst>
        </p:spPr>
      </p:sp>
      <p:sp>
        <p:nvSpPr>
          <p:cNvPr id="26" name="Text 24"/>
          <p:cNvSpPr/>
          <p:nvPr/>
        </p:nvSpPr>
        <p:spPr>
          <a:xfrm>
            <a:off x="5138928" y="237744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SUPPORTING</a:t>
            </a:r>
            <a:endParaRPr lang="en-US" sz="700" dirty="0"/>
          </a:p>
        </p:txBody>
      </p:sp>
      <p:sp>
        <p:nvSpPr>
          <p:cNvPr id="27" name="Text 25"/>
          <p:cNvSpPr/>
          <p:nvPr/>
        </p:nvSpPr>
        <p:spPr>
          <a:xfrm>
            <a:off x="5138928" y="265176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Taurus Olive</a:t>
            </a:r>
            <a:endParaRPr lang="en-US" sz="850" dirty="0"/>
          </a:p>
        </p:txBody>
      </p:sp>
      <p:sp>
        <p:nvSpPr>
          <p:cNvPr id="28" name="Text 26"/>
          <p:cNvSpPr/>
          <p:nvPr/>
        </p:nvSpPr>
        <p:spPr>
          <a:xfrm>
            <a:off x="5138928" y="312724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#5A7A3A</a:t>
            </a:r>
            <a:endParaRPr lang="en-US" sz="800" dirty="0"/>
          </a:p>
        </p:txBody>
      </p:sp>
      <p:sp>
        <p:nvSpPr>
          <p:cNvPr id="29" name="Text 27"/>
          <p:cNvSpPr/>
          <p:nvPr/>
        </p:nvSpPr>
        <p:spPr>
          <a:xfrm>
            <a:off x="5138928" y="335584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PMS 364 C</a:t>
            </a:r>
            <a:endParaRPr lang="en-US" sz="750" dirty="0"/>
          </a:p>
        </p:txBody>
      </p:sp>
      <p:sp>
        <p:nvSpPr>
          <p:cNvPr id="30" name="Shape 28"/>
          <p:cNvSpPr/>
          <p:nvPr/>
        </p:nvSpPr>
        <p:spPr>
          <a:xfrm>
            <a:off x="6400800" y="1005840"/>
            <a:ext cx="1078992" cy="1188720"/>
          </a:xfrm>
          <a:prstGeom prst="roundRect">
            <a:avLst>
              <a:gd name="adj" fmla="val 6780"/>
            </a:avLst>
          </a:prstGeom>
          <a:solidFill>
            <a:srgbClr val="F5EDD8"/>
          </a:solidFill>
          <a:ln w="12700">
            <a:solidFill>
              <a:srgbClr val="CCC6B0"/>
            </a:solidFill>
            <a:prstDash val="solid"/>
          </a:ln>
          <a:effectLst>
            <a:outerShdw sx="100000" sy="100000" kx="0" ky="0" algn="bl" rotWithShape="0" blurRad="101600" dist="38100" dir="2700000">
              <a:srgbClr val="000000">
                <a:alpha val="12000"/>
              </a:srgbClr>
            </a:outerShdw>
          </a:effectLst>
        </p:spPr>
      </p:sp>
      <p:sp>
        <p:nvSpPr>
          <p:cNvPr id="31" name="Text 29"/>
          <p:cNvSpPr/>
          <p:nvPr/>
        </p:nvSpPr>
        <p:spPr>
          <a:xfrm>
            <a:off x="6355080" y="228600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NEUTRAL LIGHT</a:t>
            </a:r>
            <a:endParaRPr lang="en-US" sz="700" dirty="0"/>
          </a:p>
        </p:txBody>
      </p:sp>
      <p:sp>
        <p:nvSpPr>
          <p:cNvPr id="32" name="Text 30"/>
          <p:cNvSpPr/>
          <p:nvPr/>
        </p:nvSpPr>
        <p:spPr>
          <a:xfrm>
            <a:off x="6355080" y="256032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Aegean Sand</a:t>
            </a:r>
            <a:endParaRPr lang="en-US" sz="850" dirty="0"/>
          </a:p>
        </p:txBody>
      </p:sp>
      <p:sp>
        <p:nvSpPr>
          <p:cNvPr id="33" name="Text 31"/>
          <p:cNvSpPr/>
          <p:nvPr/>
        </p:nvSpPr>
        <p:spPr>
          <a:xfrm>
            <a:off x="6355080" y="303580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#F5EDD8</a:t>
            </a:r>
            <a:endParaRPr lang="en-US" sz="800" dirty="0"/>
          </a:p>
        </p:txBody>
      </p:sp>
      <p:sp>
        <p:nvSpPr>
          <p:cNvPr id="34" name="Text 32"/>
          <p:cNvSpPr/>
          <p:nvPr/>
        </p:nvSpPr>
        <p:spPr>
          <a:xfrm>
            <a:off x="6355080" y="326440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a:t>
            </a:r>
            <a:endParaRPr lang="en-US" sz="750" dirty="0"/>
          </a:p>
        </p:txBody>
      </p:sp>
      <p:sp>
        <p:nvSpPr>
          <p:cNvPr id="35" name="Shape 33"/>
          <p:cNvSpPr/>
          <p:nvPr/>
        </p:nvSpPr>
        <p:spPr>
          <a:xfrm>
            <a:off x="7616952" y="1005840"/>
            <a:ext cx="1078992" cy="1097280"/>
          </a:xfrm>
          <a:prstGeom prst="roundRect">
            <a:avLst>
              <a:gd name="adj" fmla="val 6780"/>
            </a:avLst>
          </a:prstGeom>
          <a:solidFill>
            <a:srgbClr val="2A2A2A"/>
          </a:solidFill>
          <a:ln w="12700">
            <a:solidFill>
              <a:srgbClr val="2A2A2A"/>
            </a:solidFill>
            <a:prstDash val="solid"/>
          </a:ln>
          <a:effectLst>
            <a:outerShdw sx="100000" sy="100000" kx="0" ky="0" algn="bl" rotWithShape="0" blurRad="101600" dist="38100" dir="2700000">
              <a:srgbClr val="000000">
                <a:alpha val="12000"/>
              </a:srgbClr>
            </a:outerShdw>
          </a:effectLst>
        </p:spPr>
      </p:sp>
      <p:sp>
        <p:nvSpPr>
          <p:cNvPr id="36" name="Text 34"/>
          <p:cNvSpPr/>
          <p:nvPr/>
        </p:nvSpPr>
        <p:spPr>
          <a:xfrm>
            <a:off x="7571232" y="2194560"/>
            <a:ext cx="1170432" cy="274320"/>
          </a:xfrm>
          <a:prstGeom prst="rect">
            <a:avLst/>
          </a:prstGeom>
          <a:noFill/>
          <a:ln/>
        </p:spPr>
        <p:txBody>
          <a:bodyPr wrap="square" rtlCol="0" anchor="ctr"/>
          <a:lstStyle/>
          <a:p>
            <a:pPr algn="ctr" indent="0" marL="0">
              <a:buNone/>
            </a:pPr>
            <a:r>
              <a:rPr lang="en-US" sz="700" b="1" dirty="0">
                <a:solidFill>
                  <a:srgbClr val="1B2E5E"/>
                </a:solidFill>
                <a:latin typeface="Calibri" pitchFamily="34" charset="0"/>
                <a:ea typeface="Calibri" pitchFamily="34" charset="-122"/>
                <a:cs typeface="Calibri" pitchFamily="34" charset="-120"/>
              </a:rPr>
              <a:t>NEUTRAL DARK</a:t>
            </a:r>
            <a:endParaRPr lang="en-US" sz="700" dirty="0"/>
          </a:p>
        </p:txBody>
      </p:sp>
      <p:sp>
        <p:nvSpPr>
          <p:cNvPr id="37" name="Text 35"/>
          <p:cNvSpPr/>
          <p:nvPr/>
        </p:nvSpPr>
        <p:spPr>
          <a:xfrm>
            <a:off x="7571232" y="2468880"/>
            <a:ext cx="1170432" cy="457200"/>
          </a:xfrm>
          <a:prstGeom prst="rect">
            <a:avLst/>
          </a:prstGeom>
          <a:noFill/>
          <a:ln/>
        </p:spPr>
        <p:txBody>
          <a:bodyPr wrap="square" rtlCol="0" anchor="ctr"/>
          <a:lstStyle/>
          <a:p>
            <a:pPr algn="ctr" indent="0" marL="0">
              <a:lnSpc>
                <a:spcPct val="120000"/>
              </a:lnSpc>
              <a:buNone/>
            </a:pPr>
            <a:r>
              <a:rPr lang="en-US" sz="850" dirty="0">
                <a:solidFill>
                  <a:srgbClr val="2A2A2A"/>
                </a:solidFill>
                <a:latin typeface="Calibri" pitchFamily="34" charset="0"/>
                <a:ea typeface="Calibri" pitchFamily="34" charset="-122"/>
                <a:cs typeface="Calibri" pitchFamily="34" charset="-120"/>
              </a:rPr>
              <a:t>Deep Charcoal</a:t>
            </a:r>
            <a:endParaRPr lang="en-US" sz="850" dirty="0"/>
          </a:p>
        </p:txBody>
      </p:sp>
      <p:sp>
        <p:nvSpPr>
          <p:cNvPr id="38" name="Text 36"/>
          <p:cNvSpPr/>
          <p:nvPr/>
        </p:nvSpPr>
        <p:spPr>
          <a:xfrm>
            <a:off x="7571232" y="2944368"/>
            <a:ext cx="1170432" cy="228600"/>
          </a:xfrm>
          <a:prstGeom prst="rect">
            <a:avLst/>
          </a:prstGeom>
          <a:noFill/>
          <a:ln/>
        </p:spPr>
        <p:txBody>
          <a:bodyPr wrap="square" rtlCol="0" anchor="ctr"/>
          <a:lstStyle/>
          <a:p>
            <a:pPr algn="ctr" indent="0" marL="0">
              <a:buNone/>
            </a:pPr>
            <a:r>
              <a:rPr lang="en-US" sz="800" dirty="0">
                <a:solidFill>
                  <a:srgbClr val="888888"/>
                </a:solidFill>
                <a:latin typeface="Calibri" pitchFamily="34" charset="0"/>
                <a:ea typeface="Calibri" pitchFamily="34" charset="-122"/>
                <a:cs typeface="Calibri" pitchFamily="34" charset="-120"/>
              </a:rPr>
              <a:t>#2A2A2A</a:t>
            </a:r>
            <a:endParaRPr lang="en-US" sz="800" dirty="0"/>
          </a:p>
        </p:txBody>
      </p:sp>
      <p:sp>
        <p:nvSpPr>
          <p:cNvPr id="39" name="Text 37"/>
          <p:cNvSpPr/>
          <p:nvPr/>
        </p:nvSpPr>
        <p:spPr>
          <a:xfrm>
            <a:off x="7571232" y="3172968"/>
            <a:ext cx="1170432" cy="228600"/>
          </a:xfrm>
          <a:prstGeom prst="rect">
            <a:avLst/>
          </a:prstGeom>
          <a:noFill/>
          <a:ln/>
        </p:spPr>
        <p:txBody>
          <a:bodyPr wrap="square" rtlCol="0" anchor="ctr"/>
          <a:lstStyle/>
          <a:p>
            <a:pPr algn="ctr" indent="0" marL="0">
              <a:buNone/>
            </a:pPr>
            <a:r>
              <a:rPr lang="en-US" sz="750" i="1" dirty="0">
                <a:solidFill>
                  <a:srgbClr val="AAAAAA"/>
                </a:solidFill>
                <a:latin typeface="Calibri" pitchFamily="34" charset="0"/>
                <a:ea typeface="Calibri" pitchFamily="34" charset="-122"/>
                <a:cs typeface="Calibri" pitchFamily="34" charset="-120"/>
              </a:rPr>
              <a:t>Black</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Color Rationale — Each Color Tells a Story</a:t>
            </a:r>
            <a:endParaRPr lang="en-US" sz="2200" dirty="0"/>
          </a:p>
        </p:txBody>
      </p:sp>
      <p:sp>
        <p:nvSpPr>
          <p:cNvPr id="5" name="Shape 3"/>
          <p:cNvSpPr/>
          <p:nvPr/>
        </p:nvSpPr>
        <p:spPr>
          <a:xfrm>
            <a:off x="320040" y="1005840"/>
            <a:ext cx="411480" cy="594360"/>
          </a:xfrm>
          <a:prstGeom prst="roundRect">
            <a:avLst>
              <a:gd name="adj" fmla="val 13333"/>
            </a:avLst>
          </a:prstGeom>
          <a:solidFill>
            <a:srgbClr val="1B2E5E"/>
          </a:solidFill>
          <a:ln w="12700">
            <a:solidFill>
              <a:srgbClr val="1B2E5E"/>
            </a:solidFill>
            <a:prstDash val="solid"/>
          </a:ln>
        </p:spPr>
      </p:sp>
      <p:sp>
        <p:nvSpPr>
          <p:cNvPr id="6" name="Text 4"/>
          <p:cNvSpPr/>
          <p:nvPr/>
        </p:nvSpPr>
        <p:spPr>
          <a:xfrm>
            <a:off x="822960" y="1005840"/>
            <a:ext cx="1188720" cy="59436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Navy</a:t>
            </a:r>
            <a:endParaRPr lang="en-US" sz="1200" dirty="0"/>
          </a:p>
        </p:txBody>
      </p:sp>
      <p:sp>
        <p:nvSpPr>
          <p:cNvPr id="7" name="Text 5"/>
          <p:cNvSpPr/>
          <p:nvPr/>
        </p:nvSpPr>
        <p:spPr>
          <a:xfrm>
            <a:off x="2103120" y="1051560"/>
            <a:ext cx="6675120" cy="594360"/>
          </a:xfrm>
          <a:prstGeom prst="rect">
            <a:avLst/>
          </a:prstGeom>
          <a:noFill/>
          <a:ln/>
        </p:spPr>
        <p:txBody>
          <a:bodyPr wrap="square" rtlCol="0" anchor="ctr"/>
          <a:lstStyle/>
          <a:p>
            <a:pPr indent="0" marL="0">
              <a:lnSpc>
                <a:spcPct val="125000"/>
              </a:lnSpc>
              <a:buNone/>
            </a:pPr>
            <a:r>
              <a:rPr lang="en-US" sz="1100" dirty="0">
                <a:solidFill>
                  <a:srgbClr val="2A2A2A"/>
                </a:solidFill>
                <a:latin typeface="Calibri" pitchFamily="34" charset="0"/>
                <a:ea typeface="Calibri" pitchFamily="34" charset="-122"/>
                <a:cs typeface="Calibri" pitchFamily="34" charset="-120"/>
              </a:rPr>
              <a:t>The deep Mediterranean at dusk and Alanya's evening sky. Anchors trust, professionalism, and institutional credibility — echoing İznik tile tradition.</a:t>
            </a:r>
            <a:endParaRPr lang="en-US" sz="1100" dirty="0"/>
          </a:p>
        </p:txBody>
      </p:sp>
      <p:sp>
        <p:nvSpPr>
          <p:cNvPr id="8" name="Shape 6"/>
          <p:cNvSpPr/>
          <p:nvPr/>
        </p:nvSpPr>
        <p:spPr>
          <a:xfrm>
            <a:off x="320040" y="1801368"/>
            <a:ext cx="411480" cy="594360"/>
          </a:xfrm>
          <a:prstGeom prst="roundRect">
            <a:avLst>
              <a:gd name="adj" fmla="val 13333"/>
            </a:avLst>
          </a:prstGeom>
          <a:solidFill>
            <a:srgbClr val="1A9BC8"/>
          </a:solidFill>
          <a:ln w="12700">
            <a:solidFill>
              <a:srgbClr val="1A9BC8"/>
            </a:solidFill>
            <a:prstDash val="solid"/>
          </a:ln>
        </p:spPr>
      </p:sp>
      <p:sp>
        <p:nvSpPr>
          <p:cNvPr id="9" name="Text 7"/>
          <p:cNvSpPr/>
          <p:nvPr/>
        </p:nvSpPr>
        <p:spPr>
          <a:xfrm>
            <a:off x="822960" y="1801368"/>
            <a:ext cx="1188720" cy="59436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Turquoise</a:t>
            </a:r>
            <a:endParaRPr lang="en-US" sz="1200" dirty="0"/>
          </a:p>
        </p:txBody>
      </p:sp>
      <p:sp>
        <p:nvSpPr>
          <p:cNvPr id="10" name="Text 8"/>
          <p:cNvSpPr/>
          <p:nvPr/>
        </p:nvSpPr>
        <p:spPr>
          <a:xfrm>
            <a:off x="2103120" y="1847088"/>
            <a:ext cx="6675120" cy="594360"/>
          </a:xfrm>
          <a:prstGeom prst="rect">
            <a:avLst/>
          </a:prstGeom>
          <a:noFill/>
          <a:ln/>
        </p:spPr>
        <p:txBody>
          <a:bodyPr wrap="square" rtlCol="0" anchor="ctr"/>
          <a:lstStyle/>
          <a:p>
            <a:pPr indent="0" marL="0">
              <a:lnSpc>
                <a:spcPct val="125000"/>
              </a:lnSpc>
              <a:buNone/>
            </a:pPr>
            <a:r>
              <a:rPr lang="en-US" sz="1100" dirty="0">
                <a:solidFill>
                  <a:srgbClr val="2A2A2A"/>
                </a:solidFill>
                <a:latin typeface="Calibri" pitchFamily="34" charset="0"/>
                <a:ea typeface="Calibri" pitchFamily="34" charset="-122"/>
                <a:cs typeface="Calibri" pitchFamily="34" charset="-120"/>
              </a:rPr>
              <a:t>The crystal-clear coastal waters that define the Turkish Riviera. Communicates sea, warmth, and vacation to any audience worldwide.</a:t>
            </a:r>
            <a:endParaRPr lang="en-US" sz="1100" dirty="0"/>
          </a:p>
        </p:txBody>
      </p:sp>
      <p:sp>
        <p:nvSpPr>
          <p:cNvPr id="11" name="Shape 9"/>
          <p:cNvSpPr/>
          <p:nvPr/>
        </p:nvSpPr>
        <p:spPr>
          <a:xfrm>
            <a:off x="320040" y="2596896"/>
            <a:ext cx="411480" cy="594360"/>
          </a:xfrm>
          <a:prstGeom prst="roundRect">
            <a:avLst>
              <a:gd name="adj" fmla="val 13333"/>
            </a:avLst>
          </a:prstGeom>
          <a:solidFill>
            <a:srgbClr val="C4421A"/>
          </a:solidFill>
          <a:ln w="12700">
            <a:solidFill>
              <a:srgbClr val="C4421A"/>
            </a:solidFill>
            <a:prstDash val="solid"/>
          </a:ln>
        </p:spPr>
      </p:sp>
      <p:sp>
        <p:nvSpPr>
          <p:cNvPr id="12" name="Text 10"/>
          <p:cNvSpPr/>
          <p:nvPr/>
        </p:nvSpPr>
        <p:spPr>
          <a:xfrm>
            <a:off x="822960" y="2596896"/>
            <a:ext cx="1188720" cy="59436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Terracotta</a:t>
            </a:r>
            <a:endParaRPr lang="en-US" sz="1200" dirty="0"/>
          </a:p>
        </p:txBody>
      </p:sp>
      <p:sp>
        <p:nvSpPr>
          <p:cNvPr id="13" name="Text 11"/>
          <p:cNvSpPr/>
          <p:nvPr/>
        </p:nvSpPr>
        <p:spPr>
          <a:xfrm>
            <a:off x="2103120" y="2642616"/>
            <a:ext cx="6675120" cy="594360"/>
          </a:xfrm>
          <a:prstGeom prst="rect">
            <a:avLst/>
          </a:prstGeom>
          <a:noFill/>
          <a:ln/>
        </p:spPr>
        <p:txBody>
          <a:bodyPr wrap="square" rtlCol="0" anchor="ctr"/>
          <a:lstStyle/>
          <a:p>
            <a:pPr indent="0" marL="0">
              <a:lnSpc>
                <a:spcPct val="125000"/>
              </a:lnSpc>
              <a:buNone/>
            </a:pPr>
            <a:r>
              <a:rPr lang="en-US" sz="1100" dirty="0">
                <a:solidFill>
                  <a:srgbClr val="2A2A2A"/>
                </a:solidFill>
                <a:latin typeface="Calibri" pitchFamily="34" charset="0"/>
                <a:ea typeface="Calibri" pitchFamily="34" charset="-122"/>
                <a:cs typeface="Calibri" pitchFamily="34" charset="-120"/>
              </a:rPr>
              <a:t>Literal color of Alanya Castle walls and the Kızılkule (Red Tower, 1226 CE). Evokes sun-baked Anatolian clay and the historical dimension of the brand.</a:t>
            </a:r>
            <a:endParaRPr lang="en-US" sz="1100" dirty="0"/>
          </a:p>
        </p:txBody>
      </p:sp>
      <p:sp>
        <p:nvSpPr>
          <p:cNvPr id="14" name="Shape 12"/>
          <p:cNvSpPr/>
          <p:nvPr/>
        </p:nvSpPr>
        <p:spPr>
          <a:xfrm>
            <a:off x="320040" y="3392424"/>
            <a:ext cx="411480" cy="594360"/>
          </a:xfrm>
          <a:prstGeom prst="roundRect">
            <a:avLst>
              <a:gd name="adj" fmla="val 13333"/>
            </a:avLst>
          </a:prstGeom>
          <a:solidFill>
            <a:srgbClr val="E8920A"/>
          </a:solidFill>
          <a:ln w="12700">
            <a:solidFill>
              <a:srgbClr val="E8920A"/>
            </a:solidFill>
            <a:prstDash val="solid"/>
          </a:ln>
        </p:spPr>
      </p:sp>
      <p:sp>
        <p:nvSpPr>
          <p:cNvPr id="15" name="Text 13"/>
          <p:cNvSpPr/>
          <p:nvPr/>
        </p:nvSpPr>
        <p:spPr>
          <a:xfrm>
            <a:off x="822960" y="3392424"/>
            <a:ext cx="1188720" cy="59436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Gold</a:t>
            </a:r>
            <a:endParaRPr lang="en-US" sz="1200" dirty="0"/>
          </a:p>
        </p:txBody>
      </p:sp>
      <p:sp>
        <p:nvSpPr>
          <p:cNvPr id="16" name="Text 14"/>
          <p:cNvSpPr/>
          <p:nvPr/>
        </p:nvSpPr>
        <p:spPr>
          <a:xfrm>
            <a:off x="2103120" y="3438144"/>
            <a:ext cx="6675120" cy="594360"/>
          </a:xfrm>
          <a:prstGeom prst="rect">
            <a:avLst/>
          </a:prstGeom>
          <a:noFill/>
          <a:ln/>
        </p:spPr>
        <p:txBody>
          <a:bodyPr wrap="square" rtlCol="0" anchor="ctr"/>
          <a:lstStyle/>
          <a:p>
            <a:pPr indent="0" marL="0">
              <a:lnSpc>
                <a:spcPct val="125000"/>
              </a:lnSpc>
              <a:buNone/>
            </a:pPr>
            <a:r>
              <a:rPr lang="en-US" sz="1100" dirty="0">
                <a:solidFill>
                  <a:srgbClr val="2A2A2A"/>
                </a:solidFill>
                <a:latin typeface="Calibri" pitchFamily="34" charset="0"/>
                <a:ea typeface="Calibri" pitchFamily="34" charset="-122"/>
                <a:cs typeface="Calibri" pitchFamily="34" charset="-120"/>
              </a:rPr>
              <a:t>Alanya's 300+ sunny days and the richness of Turkish cuisine — saffron, baklava, honey. Replaces the old muted amber with a confident, digitally-optimized value.</a:t>
            </a:r>
            <a:endParaRPr lang="en-US" sz="1100" dirty="0"/>
          </a:p>
        </p:txBody>
      </p:sp>
      <p:sp>
        <p:nvSpPr>
          <p:cNvPr id="17" name="Shape 15"/>
          <p:cNvSpPr/>
          <p:nvPr/>
        </p:nvSpPr>
        <p:spPr>
          <a:xfrm>
            <a:off x="320040" y="4187952"/>
            <a:ext cx="411480" cy="594360"/>
          </a:xfrm>
          <a:prstGeom prst="roundRect">
            <a:avLst>
              <a:gd name="adj" fmla="val 13333"/>
            </a:avLst>
          </a:prstGeom>
          <a:solidFill>
            <a:srgbClr val="5A7A3A"/>
          </a:solidFill>
          <a:ln w="12700">
            <a:solidFill>
              <a:srgbClr val="5A7A3A"/>
            </a:solidFill>
            <a:prstDash val="solid"/>
          </a:ln>
        </p:spPr>
      </p:sp>
      <p:sp>
        <p:nvSpPr>
          <p:cNvPr id="18" name="Text 16"/>
          <p:cNvSpPr/>
          <p:nvPr/>
        </p:nvSpPr>
        <p:spPr>
          <a:xfrm>
            <a:off x="822960" y="4187952"/>
            <a:ext cx="1188720" cy="59436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Olive</a:t>
            </a:r>
            <a:endParaRPr lang="en-US" sz="1200" dirty="0"/>
          </a:p>
        </p:txBody>
      </p:sp>
      <p:sp>
        <p:nvSpPr>
          <p:cNvPr id="19" name="Text 17"/>
          <p:cNvSpPr/>
          <p:nvPr/>
        </p:nvSpPr>
        <p:spPr>
          <a:xfrm>
            <a:off x="2103120" y="4233672"/>
            <a:ext cx="6675120" cy="594360"/>
          </a:xfrm>
          <a:prstGeom prst="rect">
            <a:avLst/>
          </a:prstGeom>
          <a:noFill/>
          <a:ln/>
        </p:spPr>
        <p:txBody>
          <a:bodyPr wrap="square" rtlCol="0" anchor="ctr"/>
          <a:lstStyle/>
          <a:p>
            <a:pPr indent="0" marL="0">
              <a:lnSpc>
                <a:spcPct val="125000"/>
              </a:lnSpc>
              <a:buNone/>
            </a:pPr>
            <a:r>
              <a:rPr lang="en-US" sz="1100" dirty="0">
                <a:solidFill>
                  <a:srgbClr val="2A2A2A"/>
                </a:solidFill>
                <a:latin typeface="Calibri" pitchFamily="34" charset="0"/>
                <a:ea typeface="Calibri" pitchFamily="34" charset="-122"/>
                <a:cs typeface="Calibri" pitchFamily="34" charset="-120"/>
              </a:rPr>
              <a:t>The Taurus Mountains rising behind the city. Brings the land narrative missing from the original logo, plus gastronomical significance: world-class olive oil region.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Color Usage Guidelines</a:t>
            </a:r>
            <a:endParaRPr lang="en-US" sz="2200" dirty="0"/>
          </a:p>
        </p:txBody>
      </p:sp>
      <p:sp>
        <p:nvSpPr>
          <p:cNvPr id="5" name="Text 3"/>
          <p:cNvSpPr/>
          <p:nvPr/>
        </p:nvSpPr>
        <p:spPr>
          <a:xfrm>
            <a:off x="365760" y="960120"/>
            <a:ext cx="3931920" cy="347472"/>
          </a:xfrm>
          <a:prstGeom prst="rect">
            <a:avLst/>
          </a:prstGeom>
          <a:noFill/>
          <a:ln/>
        </p:spPr>
        <p:txBody>
          <a:bodyPr wrap="square" rtlCol="0" anchor="ctr"/>
          <a:lstStyle/>
          <a:p>
            <a:pPr indent="0" marL="0">
              <a:buNone/>
            </a:pPr>
            <a:r>
              <a:rPr lang="en-US" sz="1400" b="1" dirty="0">
                <a:solidFill>
                  <a:srgbClr val="1B2E5E"/>
                </a:solidFill>
                <a:latin typeface="Cambria" pitchFamily="34" charset="0"/>
                <a:ea typeface="Cambria" pitchFamily="34" charset="-122"/>
                <a:cs typeface="Cambria" pitchFamily="34" charset="-120"/>
              </a:rPr>
              <a:t>Hierarchy of Use</a:t>
            </a:r>
            <a:endParaRPr lang="en-US" sz="1400" dirty="0"/>
          </a:p>
        </p:txBody>
      </p:sp>
      <p:sp>
        <p:nvSpPr>
          <p:cNvPr id="6" name="Shape 4"/>
          <p:cNvSpPr/>
          <p:nvPr/>
        </p:nvSpPr>
        <p:spPr>
          <a:xfrm>
            <a:off x="365760" y="1371600"/>
            <a:ext cx="3017520" cy="438912"/>
          </a:xfrm>
          <a:prstGeom prst="roundRect">
            <a:avLst>
              <a:gd name="adj" fmla="val 10417"/>
            </a:avLst>
          </a:prstGeom>
          <a:solidFill>
            <a:srgbClr val="1B2E5E"/>
          </a:solidFill>
          <a:ln w="12700">
            <a:solidFill>
              <a:srgbClr val="1B2E5E"/>
            </a:solidFill>
            <a:prstDash val="solid"/>
          </a:ln>
        </p:spPr>
      </p:sp>
      <p:sp>
        <p:nvSpPr>
          <p:cNvPr id="7" name="Text 5"/>
          <p:cNvSpPr/>
          <p:nvPr/>
        </p:nvSpPr>
        <p:spPr>
          <a:xfrm>
            <a:off x="365760" y="1847088"/>
            <a:ext cx="3931920" cy="256032"/>
          </a:xfrm>
          <a:prstGeom prst="rect">
            <a:avLst/>
          </a:prstGeom>
          <a:noFill/>
          <a:ln/>
        </p:spPr>
        <p:txBody>
          <a:bodyPr wrap="square" rtlCol="0" anchor="ctr"/>
          <a:lstStyle/>
          <a:p>
            <a:pPr indent="0" marL="0">
              <a:buNone/>
            </a:pPr>
            <a:r>
              <a:rPr lang="en-US" sz="1000" dirty="0">
                <a:solidFill>
                  <a:srgbClr val="2A2A2A"/>
                </a:solidFill>
                <a:latin typeface="Calibri" pitchFamily="34" charset="0"/>
                <a:ea typeface="Calibri" pitchFamily="34" charset="-122"/>
                <a:cs typeface="Calibri" pitchFamily="34" charset="-120"/>
              </a:rPr>
              <a:t>60–70%  Mediterranean Navy</a:t>
            </a:r>
            <a:endParaRPr lang="en-US" sz="1000" dirty="0"/>
          </a:p>
        </p:txBody>
      </p:sp>
      <p:sp>
        <p:nvSpPr>
          <p:cNvPr id="8" name="Shape 6"/>
          <p:cNvSpPr/>
          <p:nvPr/>
        </p:nvSpPr>
        <p:spPr>
          <a:xfrm>
            <a:off x="365760" y="2057400"/>
            <a:ext cx="1371600" cy="438912"/>
          </a:xfrm>
          <a:prstGeom prst="roundRect">
            <a:avLst>
              <a:gd name="adj" fmla="val 10417"/>
            </a:avLst>
          </a:prstGeom>
          <a:solidFill>
            <a:srgbClr val="1A9BC8"/>
          </a:solidFill>
          <a:ln w="12700">
            <a:solidFill>
              <a:srgbClr val="1A9BC8"/>
            </a:solidFill>
            <a:prstDash val="solid"/>
          </a:ln>
        </p:spPr>
      </p:sp>
      <p:sp>
        <p:nvSpPr>
          <p:cNvPr id="9" name="Text 7"/>
          <p:cNvSpPr/>
          <p:nvPr/>
        </p:nvSpPr>
        <p:spPr>
          <a:xfrm>
            <a:off x="365760" y="2532888"/>
            <a:ext cx="3931920" cy="256032"/>
          </a:xfrm>
          <a:prstGeom prst="rect">
            <a:avLst/>
          </a:prstGeom>
          <a:noFill/>
          <a:ln/>
        </p:spPr>
        <p:txBody>
          <a:bodyPr wrap="square" rtlCol="0" anchor="ctr"/>
          <a:lstStyle/>
          <a:p>
            <a:pPr indent="0" marL="0">
              <a:buNone/>
            </a:pPr>
            <a:r>
              <a:rPr lang="en-US" sz="1000" dirty="0">
                <a:solidFill>
                  <a:srgbClr val="2A2A2A"/>
                </a:solidFill>
                <a:latin typeface="Calibri" pitchFamily="34" charset="0"/>
                <a:ea typeface="Calibri" pitchFamily="34" charset="-122"/>
                <a:cs typeface="Calibri" pitchFamily="34" charset="-120"/>
              </a:rPr>
              <a:t>15–20%  Turquoise + secondary palette</a:t>
            </a:r>
            <a:endParaRPr lang="en-US" sz="1000" dirty="0"/>
          </a:p>
        </p:txBody>
      </p:sp>
      <p:sp>
        <p:nvSpPr>
          <p:cNvPr id="10" name="Shape 8"/>
          <p:cNvSpPr/>
          <p:nvPr/>
        </p:nvSpPr>
        <p:spPr>
          <a:xfrm>
            <a:off x="365760" y="2743200"/>
            <a:ext cx="731520" cy="438912"/>
          </a:xfrm>
          <a:prstGeom prst="roundRect">
            <a:avLst>
              <a:gd name="adj" fmla="val 10417"/>
            </a:avLst>
          </a:prstGeom>
          <a:solidFill>
            <a:srgbClr val="E8920A"/>
          </a:solidFill>
          <a:ln w="12700">
            <a:solidFill>
              <a:srgbClr val="E8920A"/>
            </a:solidFill>
            <a:prstDash val="solid"/>
          </a:ln>
        </p:spPr>
      </p:sp>
      <p:sp>
        <p:nvSpPr>
          <p:cNvPr id="11" name="Text 9"/>
          <p:cNvSpPr/>
          <p:nvPr/>
        </p:nvSpPr>
        <p:spPr>
          <a:xfrm>
            <a:off x="365760" y="3218688"/>
            <a:ext cx="3931920" cy="256032"/>
          </a:xfrm>
          <a:prstGeom prst="rect">
            <a:avLst/>
          </a:prstGeom>
          <a:noFill/>
          <a:ln/>
        </p:spPr>
        <p:txBody>
          <a:bodyPr wrap="square" rtlCol="0" anchor="ctr"/>
          <a:lstStyle/>
          <a:p>
            <a:pPr indent="0" marL="0">
              <a:buNone/>
            </a:pPr>
            <a:r>
              <a:rPr lang="en-US" sz="1000" dirty="0">
                <a:solidFill>
                  <a:srgbClr val="2A2A2A"/>
                </a:solidFill>
                <a:latin typeface="Calibri" pitchFamily="34" charset="0"/>
                <a:ea typeface="Calibri" pitchFamily="34" charset="-122"/>
                <a:cs typeface="Calibri" pitchFamily="34" charset="-120"/>
              </a:rPr>
              <a:t>5–10%  Saffron Gold (CTAs &amp; accents)</a:t>
            </a:r>
            <a:endParaRPr lang="en-US" sz="1000" dirty="0"/>
          </a:p>
        </p:txBody>
      </p:sp>
      <p:sp>
        <p:nvSpPr>
          <p:cNvPr id="12" name="Shape 10"/>
          <p:cNvSpPr/>
          <p:nvPr/>
        </p:nvSpPr>
        <p:spPr>
          <a:xfrm>
            <a:off x="365760" y="3429000"/>
            <a:ext cx="640080" cy="438912"/>
          </a:xfrm>
          <a:prstGeom prst="roundRect">
            <a:avLst>
              <a:gd name="adj" fmla="val 10417"/>
            </a:avLst>
          </a:prstGeom>
          <a:solidFill>
            <a:srgbClr val="5A7A3A"/>
          </a:solidFill>
          <a:ln w="12700">
            <a:solidFill>
              <a:srgbClr val="5A7A3A"/>
            </a:solidFill>
            <a:prstDash val="solid"/>
          </a:ln>
        </p:spPr>
      </p:sp>
      <p:sp>
        <p:nvSpPr>
          <p:cNvPr id="13" name="Text 11"/>
          <p:cNvSpPr/>
          <p:nvPr/>
        </p:nvSpPr>
        <p:spPr>
          <a:xfrm>
            <a:off x="365760" y="3904488"/>
            <a:ext cx="3931920" cy="256032"/>
          </a:xfrm>
          <a:prstGeom prst="rect">
            <a:avLst/>
          </a:prstGeom>
          <a:noFill/>
          <a:ln/>
        </p:spPr>
        <p:txBody>
          <a:bodyPr wrap="square" rtlCol="0" anchor="ctr"/>
          <a:lstStyle/>
          <a:p>
            <a:pPr indent="0" marL="0">
              <a:buNone/>
            </a:pPr>
            <a:r>
              <a:rPr lang="en-US" sz="1000" dirty="0">
                <a:solidFill>
                  <a:srgbClr val="2A2A2A"/>
                </a:solidFill>
                <a:latin typeface="Calibri" pitchFamily="34" charset="0"/>
                <a:ea typeface="Calibri" pitchFamily="34" charset="-122"/>
                <a:cs typeface="Calibri" pitchFamily="34" charset="-120"/>
              </a:rPr>
              <a:t>~5%  Supporting / contextual colors</a:t>
            </a:r>
            <a:endParaRPr lang="en-US" sz="1000" dirty="0"/>
          </a:p>
        </p:txBody>
      </p:sp>
      <p:sp>
        <p:nvSpPr>
          <p:cNvPr id="14" name="Shape 12"/>
          <p:cNvSpPr/>
          <p:nvPr/>
        </p:nvSpPr>
        <p:spPr>
          <a:xfrm>
            <a:off x="4572000" y="914400"/>
            <a:ext cx="0" cy="4023360"/>
          </a:xfrm>
          <a:prstGeom prst="line">
            <a:avLst/>
          </a:prstGeom>
          <a:noFill/>
          <a:ln w="12700">
            <a:solidFill>
              <a:srgbClr val="DDDDDD"/>
            </a:solidFill>
            <a:prstDash val="solid"/>
          </a:ln>
        </p:spPr>
      </p:sp>
      <p:sp>
        <p:nvSpPr>
          <p:cNvPr id="15" name="Text 13"/>
          <p:cNvSpPr/>
          <p:nvPr/>
        </p:nvSpPr>
        <p:spPr>
          <a:xfrm>
            <a:off x="4754880" y="960120"/>
            <a:ext cx="4023360" cy="347472"/>
          </a:xfrm>
          <a:prstGeom prst="rect">
            <a:avLst/>
          </a:prstGeom>
          <a:noFill/>
          <a:ln/>
        </p:spPr>
        <p:txBody>
          <a:bodyPr wrap="square" rtlCol="0" anchor="ctr"/>
          <a:lstStyle/>
          <a:p>
            <a:pPr indent="0" marL="0">
              <a:buNone/>
            </a:pPr>
            <a:r>
              <a:rPr lang="en-US" sz="1400" b="1" dirty="0">
                <a:solidFill>
                  <a:srgbClr val="C4421A"/>
                </a:solidFill>
                <a:latin typeface="Cambria" pitchFamily="34" charset="0"/>
                <a:ea typeface="Cambria" pitchFamily="34" charset="-122"/>
                <a:cs typeface="Cambria" pitchFamily="34" charset="-120"/>
              </a:rPr>
              <a:t>Combinations to Avoid</a:t>
            </a:r>
            <a:endParaRPr lang="en-US" sz="1400" dirty="0"/>
          </a:p>
        </p:txBody>
      </p:sp>
      <p:sp>
        <p:nvSpPr>
          <p:cNvPr id="16" name="Text 14"/>
          <p:cNvSpPr/>
          <p:nvPr/>
        </p:nvSpPr>
        <p:spPr>
          <a:xfrm>
            <a:off x="4754880" y="1417320"/>
            <a:ext cx="4023360" cy="530352"/>
          </a:xfrm>
          <a:prstGeom prst="rect">
            <a:avLst/>
          </a:prstGeom>
          <a:noFill/>
          <a:ln/>
        </p:spPr>
        <p:txBody>
          <a:bodyPr wrap="square" rtlCol="0" anchor="ctr"/>
          <a:lstStyle/>
          <a:p>
            <a:pPr indent="0" marL="0">
              <a:lnSpc>
                <a:spcPct val="130000"/>
              </a:lnSpc>
              <a:buNone/>
            </a:pPr>
            <a:r>
              <a:rPr lang="en-US" sz="1100" b="1" dirty="0">
                <a:solidFill>
                  <a:srgbClr val="C4421A"/>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Terracotta text on Saffron Gold backgrounds</a:t>
            </a:r>
            <a:endParaRPr lang="en-US" sz="1100" dirty="0"/>
          </a:p>
        </p:txBody>
      </p:sp>
      <p:sp>
        <p:nvSpPr>
          <p:cNvPr id="17" name="Text 15"/>
          <p:cNvSpPr/>
          <p:nvPr/>
        </p:nvSpPr>
        <p:spPr>
          <a:xfrm>
            <a:off x="4754880" y="2039112"/>
            <a:ext cx="4023360" cy="530352"/>
          </a:xfrm>
          <a:prstGeom prst="rect">
            <a:avLst/>
          </a:prstGeom>
          <a:noFill/>
          <a:ln/>
        </p:spPr>
        <p:txBody>
          <a:bodyPr wrap="square" rtlCol="0" anchor="ctr"/>
          <a:lstStyle/>
          <a:p>
            <a:pPr indent="0" marL="0">
              <a:lnSpc>
                <a:spcPct val="130000"/>
              </a:lnSpc>
              <a:buNone/>
            </a:pPr>
            <a:r>
              <a:rPr lang="en-US" sz="1100" b="1" dirty="0">
                <a:solidFill>
                  <a:srgbClr val="C4421A"/>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Navy text on Turquoise (insufficient contrast)</a:t>
            </a:r>
            <a:endParaRPr lang="en-US" sz="1100" dirty="0"/>
          </a:p>
        </p:txBody>
      </p:sp>
      <p:sp>
        <p:nvSpPr>
          <p:cNvPr id="18" name="Text 16"/>
          <p:cNvSpPr/>
          <p:nvPr/>
        </p:nvSpPr>
        <p:spPr>
          <a:xfrm>
            <a:off x="4754880" y="2660904"/>
            <a:ext cx="4023360" cy="530352"/>
          </a:xfrm>
          <a:prstGeom prst="rect">
            <a:avLst/>
          </a:prstGeom>
          <a:noFill/>
          <a:ln/>
        </p:spPr>
        <p:txBody>
          <a:bodyPr wrap="square" rtlCol="0" anchor="ctr"/>
          <a:lstStyle/>
          <a:p>
            <a:pPr indent="0" marL="0">
              <a:lnSpc>
                <a:spcPct val="130000"/>
              </a:lnSpc>
              <a:buNone/>
            </a:pPr>
            <a:r>
              <a:rPr lang="en-US" sz="1100" b="1" dirty="0">
                <a:solidFill>
                  <a:srgbClr val="C4421A"/>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Olive as small body text on light backgrounds</a:t>
            </a:r>
            <a:endParaRPr lang="en-US" sz="1100" dirty="0"/>
          </a:p>
        </p:txBody>
      </p:sp>
      <p:sp>
        <p:nvSpPr>
          <p:cNvPr id="19" name="Text 17"/>
          <p:cNvSpPr/>
          <p:nvPr/>
        </p:nvSpPr>
        <p:spPr>
          <a:xfrm>
            <a:off x="4754880" y="3282696"/>
            <a:ext cx="4023360" cy="530352"/>
          </a:xfrm>
          <a:prstGeom prst="rect">
            <a:avLst/>
          </a:prstGeom>
          <a:noFill/>
          <a:ln/>
        </p:spPr>
        <p:txBody>
          <a:bodyPr wrap="square" rtlCol="0" anchor="ctr"/>
          <a:lstStyle/>
          <a:p>
            <a:pPr indent="0" marL="0">
              <a:lnSpc>
                <a:spcPct val="130000"/>
              </a:lnSpc>
              <a:buNone/>
            </a:pPr>
            <a:r>
              <a:rPr lang="en-US" sz="1100" b="1" dirty="0">
                <a:solidFill>
                  <a:srgbClr val="C4421A"/>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More than 3 brand colors in a single panel</a:t>
            </a:r>
            <a:endParaRPr lang="en-US" sz="1100" dirty="0"/>
          </a:p>
        </p:txBody>
      </p:sp>
      <p:sp>
        <p:nvSpPr>
          <p:cNvPr id="20" name="Text 18"/>
          <p:cNvSpPr/>
          <p:nvPr/>
        </p:nvSpPr>
        <p:spPr>
          <a:xfrm>
            <a:off x="4754880" y="3904488"/>
            <a:ext cx="4023360" cy="530352"/>
          </a:xfrm>
          <a:prstGeom prst="rect">
            <a:avLst/>
          </a:prstGeom>
          <a:noFill/>
          <a:ln/>
        </p:spPr>
        <p:txBody>
          <a:bodyPr wrap="square" rtlCol="0" anchor="ctr"/>
          <a:lstStyle/>
          <a:p>
            <a:pPr indent="0" marL="0">
              <a:lnSpc>
                <a:spcPct val="130000"/>
              </a:lnSpc>
              <a:buNone/>
            </a:pPr>
            <a:r>
              <a:rPr lang="en-US" sz="1100" b="1" dirty="0">
                <a:solidFill>
                  <a:srgbClr val="C4421A"/>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Saffron Gold as a large-area background fill</a:t>
            </a:r>
            <a:endParaRPr lang="en-US" sz="1100" dirty="0"/>
          </a:p>
        </p:txBody>
      </p:sp>
      <p:sp>
        <p:nvSpPr>
          <p:cNvPr id="21" name="Shape 19"/>
          <p:cNvSpPr/>
          <p:nvPr/>
        </p:nvSpPr>
        <p:spPr>
          <a:xfrm>
            <a:off x="365760" y="4526280"/>
            <a:ext cx="8412480" cy="411480"/>
          </a:xfrm>
          <a:prstGeom prst="roundRect">
            <a:avLst>
              <a:gd name="adj" fmla="val 13333"/>
            </a:avLst>
          </a:prstGeom>
          <a:solidFill>
            <a:srgbClr val="F5EDD8"/>
          </a:solidFill>
          <a:ln w="12700">
            <a:solidFill>
              <a:srgbClr val="CCC6B0"/>
            </a:solidFill>
            <a:prstDash val="solid"/>
          </a:ln>
        </p:spPr>
      </p:sp>
      <p:sp>
        <p:nvSpPr>
          <p:cNvPr id="22" name="Text 20"/>
          <p:cNvSpPr/>
          <p:nvPr/>
        </p:nvSpPr>
        <p:spPr>
          <a:xfrm>
            <a:off x="457200" y="4553712"/>
            <a:ext cx="8229600" cy="347472"/>
          </a:xfrm>
          <a:prstGeom prst="rect">
            <a:avLst/>
          </a:prstGeom>
          <a:noFill/>
          <a:ln/>
        </p:spPr>
        <p:txBody>
          <a:bodyPr wrap="square" rtlCol="0" anchor="ctr"/>
          <a:lstStyle/>
          <a:p>
            <a:pPr algn="ctr" indent="0" marL="0">
              <a:buNone/>
            </a:pPr>
            <a:r>
              <a:rPr lang="en-US" sz="950" i="1" dirty="0">
                <a:solidFill>
                  <a:srgbClr val="2A2A2A"/>
                </a:solidFill>
                <a:latin typeface="Calibri" pitchFamily="34" charset="0"/>
                <a:ea typeface="Calibri" pitchFamily="34" charset="-122"/>
                <a:cs typeface="Calibri" pitchFamily="34" charset="-120"/>
              </a:rPr>
              <a:t>WCAG 2.1 — Charcoal on Sand: 9.5:1 ✓  ·  Navy on Sand: 8.2:1 ✓  ·  Gold: large text only (moderate contrast ratio)</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03  Logo Design</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From legacy identity to modern emblem</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The ALTİD Logo — Woodcut Emblem</a:t>
            </a:r>
            <a:endParaRPr lang="en-US" sz="2200" dirty="0"/>
          </a:p>
        </p:txBody>
      </p:sp>
      <p:sp>
        <p:nvSpPr>
          <p:cNvPr id="5" name="Shape 3"/>
          <p:cNvSpPr/>
          <p:nvPr/>
        </p:nvSpPr>
        <p:spPr>
          <a:xfrm>
            <a:off x="365760" y="960120"/>
            <a:ext cx="3517946" cy="3858768"/>
          </a:xfrm>
          <a:prstGeom prst="roundRect">
            <a:avLst>
              <a:gd name="adj" fmla="val 1300"/>
            </a:avLst>
          </a:prstGeom>
          <a:solidFill>
            <a:srgbClr val="F0E8D0"/>
          </a:solidFill>
          <a:ln w="12700">
            <a:solidFill>
              <a:srgbClr val="CCCCCC"/>
            </a:solidFill>
            <a:prstDash val="solid"/>
          </a:ln>
          <a:effectLst>
            <a:outerShdw sx="100000" sy="100000" kx="0" ky="0" algn="bl" rotWithShape="0" blurRad="177800" dist="50800" dir="2700000">
              <a:srgbClr val="000000">
                <a:alpha val="22000"/>
              </a:srgbClr>
            </a:outerShdw>
          </a:effectLst>
        </p:spPr>
      </p:sp>
      <p:pic>
        <p:nvPicPr>
          <p:cNvPr id="6" name="Image 0" descr="/sessions/inspiring-vigilant-dijkstra/mnt/ALTİD Brand Design/logo/images/logo_v10_equalized_band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20624" y="1014984"/>
            <a:ext cx="3408218" cy="3749040"/>
          </a:xfrm>
          <a:prstGeom prst="rect">
            <a:avLst/>
          </a:prstGeom>
        </p:spPr>
      </p:pic>
      <p:sp>
        <p:nvSpPr>
          <p:cNvPr id="7" name="Shape 4"/>
          <p:cNvSpPr/>
          <p:nvPr/>
        </p:nvSpPr>
        <p:spPr>
          <a:xfrm>
            <a:off x="4069329" y="1901121"/>
            <a:ext cx="164592" cy="0"/>
          </a:xfrm>
          <a:prstGeom prst="line">
            <a:avLst/>
          </a:prstGeom>
          <a:noFill/>
          <a:ln w="19050">
            <a:solidFill>
              <a:srgbClr val="E8920A"/>
            </a:solidFill>
            <a:prstDash val="solid"/>
          </a:ln>
        </p:spPr>
      </p:sp>
      <p:sp>
        <p:nvSpPr>
          <p:cNvPr id="8" name="Shape 5"/>
          <p:cNvSpPr/>
          <p:nvPr/>
        </p:nvSpPr>
        <p:spPr>
          <a:xfrm>
            <a:off x="3968745" y="1850829"/>
            <a:ext cx="100584" cy="100584"/>
          </a:xfrm>
          <a:prstGeom prst="ellipse">
            <a:avLst/>
          </a:prstGeom>
          <a:solidFill>
            <a:srgbClr val="E8920A"/>
          </a:solidFill>
          <a:ln w="12700">
            <a:solidFill>
              <a:srgbClr val="E8920A"/>
            </a:solidFill>
            <a:prstDash val="solid"/>
          </a:ln>
        </p:spPr>
      </p:sp>
      <p:sp>
        <p:nvSpPr>
          <p:cNvPr id="9" name="Text 6"/>
          <p:cNvSpPr/>
          <p:nvPr/>
        </p:nvSpPr>
        <p:spPr>
          <a:xfrm>
            <a:off x="4233921" y="1718241"/>
            <a:ext cx="4498599" cy="393192"/>
          </a:xfrm>
          <a:prstGeom prst="rect">
            <a:avLst/>
          </a:prstGeom>
          <a:noFill/>
          <a:ln/>
        </p:spPr>
        <p:txBody>
          <a:bodyPr wrap="square" rtlCol="0" anchor="ctr"/>
          <a:lstStyle/>
          <a:p>
            <a:pPr indent="0" marL="0">
              <a:buNone/>
            </a:pPr>
            <a:r>
              <a:rPr lang="en-US" sz="1000" b="1" dirty="0">
                <a:solidFill>
                  <a:srgbClr val="E8920A"/>
                </a:solidFill>
                <a:latin typeface="Calibri" pitchFamily="34" charset="0"/>
                <a:ea typeface="Calibri" pitchFamily="34" charset="-122"/>
                <a:cs typeface="Calibri" pitchFamily="34" charset="-120"/>
              </a:rPr>
              <a:t>Amber Sun</a:t>
            </a:r>
            <a:endParaRPr lang="en-US" sz="1000" dirty="0"/>
          </a:p>
          <a:p>
            <a:pPr indent="0" marL="0">
              <a:buNone/>
            </a:pPr>
            <a:r>
              <a:rPr lang="en-US" sz="850" dirty="0">
                <a:solidFill>
                  <a:srgbClr val="2A2A2A"/>
                </a:solidFill>
                <a:latin typeface="Calibri" pitchFamily="34" charset="0"/>
                <a:ea typeface="Calibri" pitchFamily="34" charset="-122"/>
                <a:cs typeface="Calibri" pitchFamily="34" charset="-120"/>
              </a:rPr>
              <a:t>300+ sunny days · digital-first warm amber (#D07208)</a:t>
            </a:r>
            <a:endParaRPr lang="en-US" sz="1000" dirty="0"/>
          </a:p>
        </p:txBody>
      </p:sp>
      <p:sp>
        <p:nvSpPr>
          <p:cNvPr id="10" name="Shape 7"/>
          <p:cNvSpPr/>
          <p:nvPr/>
        </p:nvSpPr>
        <p:spPr>
          <a:xfrm>
            <a:off x="4069329" y="2344189"/>
            <a:ext cx="164592" cy="0"/>
          </a:xfrm>
          <a:prstGeom prst="line">
            <a:avLst/>
          </a:prstGeom>
          <a:noFill/>
          <a:ln w="19050">
            <a:solidFill>
              <a:srgbClr val="C4421A"/>
            </a:solidFill>
            <a:prstDash val="solid"/>
          </a:ln>
        </p:spPr>
      </p:sp>
      <p:sp>
        <p:nvSpPr>
          <p:cNvPr id="11" name="Shape 8"/>
          <p:cNvSpPr/>
          <p:nvPr/>
        </p:nvSpPr>
        <p:spPr>
          <a:xfrm>
            <a:off x="3968745" y="2293897"/>
            <a:ext cx="100584" cy="100584"/>
          </a:xfrm>
          <a:prstGeom prst="ellipse">
            <a:avLst/>
          </a:prstGeom>
          <a:solidFill>
            <a:srgbClr val="C4421A"/>
          </a:solidFill>
          <a:ln w="12700">
            <a:solidFill>
              <a:srgbClr val="C4421A"/>
            </a:solidFill>
            <a:prstDash val="solid"/>
          </a:ln>
        </p:spPr>
      </p:sp>
      <p:sp>
        <p:nvSpPr>
          <p:cNvPr id="12" name="Text 9"/>
          <p:cNvSpPr/>
          <p:nvPr/>
        </p:nvSpPr>
        <p:spPr>
          <a:xfrm>
            <a:off x="4233921" y="2161309"/>
            <a:ext cx="4498599" cy="393192"/>
          </a:xfrm>
          <a:prstGeom prst="rect">
            <a:avLst/>
          </a:prstGeom>
          <a:noFill/>
          <a:ln/>
        </p:spPr>
        <p:txBody>
          <a:bodyPr wrap="square" rtlCol="0" anchor="ctr"/>
          <a:lstStyle/>
          <a:p>
            <a:pPr indent="0" marL="0">
              <a:buNone/>
            </a:pPr>
            <a:r>
              <a:rPr lang="en-US" sz="1000" b="1" dirty="0">
                <a:solidFill>
                  <a:srgbClr val="C4421A"/>
                </a:solidFill>
                <a:latin typeface="Calibri" pitchFamily="34" charset="0"/>
                <a:ea typeface="Calibri" pitchFamily="34" charset="-122"/>
                <a:cs typeface="Calibri" pitchFamily="34" charset="-120"/>
              </a:rPr>
              <a:t>Red Tower</a:t>
            </a:r>
            <a:endParaRPr lang="en-US" sz="1000" dirty="0"/>
          </a:p>
          <a:p>
            <a:pPr indent="0" marL="0">
              <a:buNone/>
            </a:pPr>
            <a:r>
              <a:rPr lang="en-US" sz="850" dirty="0">
                <a:solidFill>
                  <a:srgbClr val="2A2A2A"/>
                </a:solidFill>
                <a:latin typeface="Calibri" pitchFamily="34" charset="0"/>
                <a:ea typeface="Calibri" pitchFamily="34" charset="-122"/>
                <a:cs typeface="Calibri" pitchFamily="34" charset="-120"/>
              </a:rPr>
              <a:t>Kizilkule (1226 CE) · 3-face flat shading from sun</a:t>
            </a:r>
            <a:endParaRPr lang="en-US" sz="1000" dirty="0"/>
          </a:p>
        </p:txBody>
      </p:sp>
      <p:sp>
        <p:nvSpPr>
          <p:cNvPr id="13" name="Shape 10"/>
          <p:cNvSpPr/>
          <p:nvPr/>
        </p:nvSpPr>
        <p:spPr>
          <a:xfrm>
            <a:off x="4069329" y="3468901"/>
            <a:ext cx="164592" cy="0"/>
          </a:xfrm>
          <a:prstGeom prst="line">
            <a:avLst/>
          </a:prstGeom>
          <a:noFill/>
          <a:ln w="19050">
            <a:solidFill>
              <a:srgbClr val="5A7A3A"/>
            </a:solidFill>
            <a:prstDash val="solid"/>
          </a:ln>
        </p:spPr>
      </p:sp>
      <p:sp>
        <p:nvSpPr>
          <p:cNvPr id="14" name="Shape 11"/>
          <p:cNvSpPr/>
          <p:nvPr/>
        </p:nvSpPr>
        <p:spPr>
          <a:xfrm>
            <a:off x="3968745" y="3418609"/>
            <a:ext cx="100584" cy="100584"/>
          </a:xfrm>
          <a:prstGeom prst="ellipse">
            <a:avLst/>
          </a:prstGeom>
          <a:solidFill>
            <a:srgbClr val="5A7A3A"/>
          </a:solidFill>
          <a:ln w="12700">
            <a:solidFill>
              <a:srgbClr val="5A7A3A"/>
            </a:solidFill>
            <a:prstDash val="solid"/>
          </a:ln>
        </p:spPr>
      </p:sp>
      <p:sp>
        <p:nvSpPr>
          <p:cNvPr id="15" name="Text 12"/>
          <p:cNvSpPr/>
          <p:nvPr/>
        </p:nvSpPr>
        <p:spPr>
          <a:xfrm>
            <a:off x="4233921" y="3286021"/>
            <a:ext cx="4498599" cy="393192"/>
          </a:xfrm>
          <a:prstGeom prst="rect">
            <a:avLst/>
          </a:prstGeom>
          <a:noFill/>
          <a:ln/>
        </p:spPr>
        <p:txBody>
          <a:bodyPr wrap="square" rtlCol="0" anchor="ctr"/>
          <a:lstStyle/>
          <a:p>
            <a:pPr indent="0" marL="0">
              <a:buNone/>
            </a:pPr>
            <a:r>
              <a:rPr lang="en-US" sz="1000" b="1" dirty="0">
                <a:solidFill>
                  <a:srgbClr val="5A7A3A"/>
                </a:solidFill>
                <a:latin typeface="Calibri" pitchFamily="34" charset="0"/>
                <a:ea typeface="Calibri" pitchFamily="34" charset="-122"/>
                <a:cs typeface="Calibri" pitchFamily="34" charset="-120"/>
              </a:rPr>
              <a:t>Nature Band</a:t>
            </a:r>
            <a:endParaRPr lang="en-US" sz="1000" dirty="0"/>
          </a:p>
          <a:p>
            <a:pPr indent="0" marL="0">
              <a:buNone/>
            </a:pPr>
            <a:r>
              <a:rPr lang="en-US" sz="850" dirty="0">
                <a:solidFill>
                  <a:srgbClr val="2A2A2A"/>
                </a:solidFill>
                <a:latin typeface="Calibri" pitchFamily="34" charset="0"/>
                <a:ea typeface="Calibri" pitchFamily="34" charset="-122"/>
                <a:cs typeface="Calibri" pitchFamily="34" charset="-120"/>
              </a:rPr>
              <a:t>Taurus vegetation · quadratic Bezier wave crest</a:t>
            </a:r>
            <a:endParaRPr lang="en-US" sz="1000" dirty="0"/>
          </a:p>
        </p:txBody>
      </p:sp>
      <p:sp>
        <p:nvSpPr>
          <p:cNvPr id="16" name="Shape 13"/>
          <p:cNvSpPr/>
          <p:nvPr/>
        </p:nvSpPr>
        <p:spPr>
          <a:xfrm>
            <a:off x="4069329" y="4014216"/>
            <a:ext cx="164592" cy="0"/>
          </a:xfrm>
          <a:prstGeom prst="line">
            <a:avLst/>
          </a:prstGeom>
          <a:noFill/>
          <a:ln w="19050">
            <a:solidFill>
              <a:srgbClr val="D4B870"/>
            </a:solidFill>
            <a:prstDash val="solid"/>
          </a:ln>
        </p:spPr>
      </p:sp>
      <p:sp>
        <p:nvSpPr>
          <p:cNvPr id="17" name="Shape 14"/>
          <p:cNvSpPr/>
          <p:nvPr/>
        </p:nvSpPr>
        <p:spPr>
          <a:xfrm>
            <a:off x="3968745" y="3963924"/>
            <a:ext cx="100584" cy="100584"/>
          </a:xfrm>
          <a:prstGeom prst="ellipse">
            <a:avLst/>
          </a:prstGeom>
          <a:solidFill>
            <a:srgbClr val="D4B870"/>
          </a:solidFill>
          <a:ln w="12700">
            <a:solidFill>
              <a:srgbClr val="D4B870"/>
            </a:solidFill>
            <a:prstDash val="solid"/>
          </a:ln>
        </p:spPr>
      </p:sp>
      <p:sp>
        <p:nvSpPr>
          <p:cNvPr id="18" name="Text 15"/>
          <p:cNvSpPr/>
          <p:nvPr/>
        </p:nvSpPr>
        <p:spPr>
          <a:xfrm>
            <a:off x="4233921" y="3831336"/>
            <a:ext cx="4498599" cy="393192"/>
          </a:xfrm>
          <a:prstGeom prst="rect">
            <a:avLst/>
          </a:prstGeom>
          <a:noFill/>
          <a:ln/>
        </p:spPr>
        <p:txBody>
          <a:bodyPr wrap="square" rtlCol="0" anchor="ctr"/>
          <a:lstStyle/>
          <a:p>
            <a:pPr indent="0" marL="0">
              <a:buNone/>
            </a:pPr>
            <a:r>
              <a:rPr lang="en-US" sz="1000" b="1" dirty="0">
                <a:solidFill>
                  <a:srgbClr val="D4B870"/>
                </a:solidFill>
                <a:latin typeface="Calibri" pitchFamily="34" charset="0"/>
                <a:ea typeface="Calibri" pitchFamily="34" charset="-122"/>
                <a:cs typeface="Calibri" pitchFamily="34" charset="-120"/>
              </a:rPr>
              <a:t>Sand Band</a:t>
            </a:r>
            <a:endParaRPr lang="en-US" sz="1000" dirty="0"/>
          </a:p>
          <a:p>
            <a:pPr indent="0" marL="0">
              <a:buNone/>
            </a:pPr>
            <a:r>
              <a:rPr lang="en-US" sz="850" dirty="0">
                <a:solidFill>
                  <a:srgbClr val="2A2A2A"/>
                </a:solidFill>
                <a:latin typeface="Calibri" pitchFamily="34" charset="0"/>
                <a:ea typeface="Calibri" pitchFamily="34" charset="-122"/>
                <a:cs typeface="Calibri" pitchFamily="34" charset="-120"/>
              </a:rPr>
              <a:t>Kleopatra Beach · warm golden coastal strip</a:t>
            </a:r>
            <a:endParaRPr lang="en-US" sz="1000" dirty="0"/>
          </a:p>
        </p:txBody>
      </p:sp>
      <p:sp>
        <p:nvSpPr>
          <p:cNvPr id="19" name="Shape 16"/>
          <p:cNvSpPr/>
          <p:nvPr/>
        </p:nvSpPr>
        <p:spPr>
          <a:xfrm>
            <a:off x="4069329" y="4525449"/>
            <a:ext cx="164592" cy="0"/>
          </a:xfrm>
          <a:prstGeom prst="line">
            <a:avLst/>
          </a:prstGeom>
          <a:noFill/>
          <a:ln w="19050">
            <a:solidFill>
              <a:srgbClr val="1A9BC8"/>
            </a:solidFill>
            <a:prstDash val="solid"/>
          </a:ln>
        </p:spPr>
      </p:sp>
      <p:sp>
        <p:nvSpPr>
          <p:cNvPr id="20" name="Shape 17"/>
          <p:cNvSpPr/>
          <p:nvPr/>
        </p:nvSpPr>
        <p:spPr>
          <a:xfrm>
            <a:off x="3968745" y="4475157"/>
            <a:ext cx="100584" cy="100584"/>
          </a:xfrm>
          <a:prstGeom prst="ellipse">
            <a:avLst/>
          </a:prstGeom>
          <a:solidFill>
            <a:srgbClr val="1A9BC8"/>
          </a:solidFill>
          <a:ln w="12700">
            <a:solidFill>
              <a:srgbClr val="1A9BC8"/>
            </a:solidFill>
            <a:prstDash val="solid"/>
          </a:ln>
        </p:spPr>
      </p:sp>
      <p:sp>
        <p:nvSpPr>
          <p:cNvPr id="21" name="Text 18"/>
          <p:cNvSpPr/>
          <p:nvPr/>
        </p:nvSpPr>
        <p:spPr>
          <a:xfrm>
            <a:off x="4233921" y="4342569"/>
            <a:ext cx="4498599" cy="393192"/>
          </a:xfrm>
          <a:prstGeom prst="rect">
            <a:avLst/>
          </a:prstGeom>
          <a:noFill/>
          <a:ln/>
        </p:spPr>
        <p:txBody>
          <a:bodyPr wrap="square" rtlCol="0" anchor="ctr"/>
          <a:lstStyle/>
          <a:p>
            <a:pPr indent="0" marL="0">
              <a:buNone/>
            </a:pPr>
            <a:r>
              <a:rPr lang="en-US" sz="1000" b="1" dirty="0">
                <a:solidFill>
                  <a:srgbClr val="1A9BC8"/>
                </a:solidFill>
                <a:latin typeface="Calibri" pitchFamily="34" charset="0"/>
                <a:ea typeface="Calibri" pitchFamily="34" charset="-122"/>
                <a:cs typeface="Calibri" pitchFamily="34" charset="-120"/>
              </a:rPr>
              <a:t>Sea Band</a:t>
            </a:r>
            <a:endParaRPr lang="en-US" sz="1000" dirty="0"/>
          </a:p>
          <a:p>
            <a:pPr indent="0" marL="0">
              <a:buNone/>
            </a:pPr>
            <a:r>
              <a:rPr lang="en-US" sz="850" dirty="0">
                <a:solidFill>
                  <a:srgbClr val="2A2A2A"/>
                </a:solidFill>
                <a:latin typeface="Calibri" pitchFamily="34" charset="0"/>
                <a:ea typeface="Calibri" pitchFamily="34" charset="-122"/>
                <a:cs typeface="Calibri" pitchFamily="34" charset="-120"/>
              </a:rPr>
              <a:t>Mediterranean · 32px equidistant right-edge bands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Design Philosophy &amp; Continuity</a:t>
            </a:r>
            <a:endParaRPr lang="en-US" sz="2200" dirty="0"/>
          </a:p>
        </p:txBody>
      </p:sp>
      <p:sp>
        <p:nvSpPr>
          <p:cNvPr id="5" name="Shape 3"/>
          <p:cNvSpPr/>
          <p:nvPr/>
        </p:nvSpPr>
        <p:spPr>
          <a:xfrm>
            <a:off x="365760" y="1005840"/>
            <a:ext cx="3931920" cy="3840480"/>
          </a:xfrm>
          <a:prstGeom prst="roundRect">
            <a:avLst>
              <a:gd name="adj" fmla="val 2381"/>
            </a:avLst>
          </a:prstGeom>
          <a:solidFill>
            <a:srgbClr val="F5EDD8"/>
          </a:solidFill>
          <a:ln w="12700">
            <a:solidFill>
              <a:srgbClr val="CCC6B0"/>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548640" y="1097280"/>
            <a:ext cx="3566160" cy="411480"/>
          </a:xfrm>
          <a:prstGeom prst="rect">
            <a:avLst/>
          </a:prstGeom>
          <a:noFill/>
          <a:ln/>
        </p:spPr>
        <p:txBody>
          <a:bodyPr wrap="square" rtlCol="0" anchor="ctr"/>
          <a:lstStyle/>
          <a:p>
            <a:pPr indent="0" marL="0">
              <a:buNone/>
            </a:pPr>
            <a:r>
              <a:rPr lang="en-US" sz="1400" b="1" dirty="0">
                <a:solidFill>
                  <a:srgbClr val="1B2E5E"/>
                </a:solidFill>
                <a:latin typeface="Cambria" pitchFamily="34" charset="0"/>
                <a:ea typeface="Cambria" pitchFamily="34" charset="-122"/>
                <a:cs typeface="Cambria" pitchFamily="34" charset="-120"/>
              </a:rPr>
              <a:t>Continuity with Legacy</a:t>
            </a:r>
            <a:endParaRPr lang="en-US" sz="1400" dirty="0"/>
          </a:p>
        </p:txBody>
      </p:sp>
      <p:sp>
        <p:nvSpPr>
          <p:cNvPr id="7" name="Text 5"/>
          <p:cNvSpPr/>
          <p:nvPr/>
        </p:nvSpPr>
        <p:spPr>
          <a:xfrm>
            <a:off x="502920" y="1572768"/>
            <a:ext cx="3657600" cy="658368"/>
          </a:xfrm>
          <a:prstGeom prst="rect">
            <a:avLst/>
          </a:prstGeom>
          <a:noFill/>
          <a:ln/>
        </p:spPr>
        <p:txBody>
          <a:bodyPr wrap="square" rtlCol="0" anchor="ctr"/>
          <a:lstStyle/>
          <a:p>
            <a:pPr indent="0" marL="0">
              <a:lnSpc>
                <a:spcPct val="130000"/>
              </a:lnSpc>
              <a:buNone/>
            </a:pPr>
            <a:r>
              <a:rPr lang="en-US" sz="11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Red Tower (Kızılkule) remains the central icon — instantly recognizable continuity</a:t>
            </a:r>
            <a:endParaRPr lang="en-US" sz="1100" dirty="0"/>
          </a:p>
        </p:txBody>
      </p:sp>
      <p:sp>
        <p:nvSpPr>
          <p:cNvPr id="8" name="Text 6"/>
          <p:cNvSpPr/>
          <p:nvPr/>
        </p:nvSpPr>
        <p:spPr>
          <a:xfrm>
            <a:off x="502920" y="2322576"/>
            <a:ext cx="3657600" cy="658368"/>
          </a:xfrm>
          <a:prstGeom prst="rect">
            <a:avLst/>
          </a:prstGeom>
          <a:noFill/>
          <a:ln/>
        </p:spPr>
        <p:txBody>
          <a:bodyPr wrap="square" rtlCol="0" anchor="ctr"/>
          <a:lstStyle/>
          <a:p>
            <a:pPr indent="0" marL="0">
              <a:lnSpc>
                <a:spcPct val="130000"/>
              </a:lnSpc>
              <a:buNone/>
            </a:pPr>
            <a:r>
              <a:rPr lang="en-US" sz="11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Mediterranean turquoise retained as secondary brand color</a:t>
            </a:r>
            <a:endParaRPr lang="en-US" sz="1100" dirty="0"/>
          </a:p>
        </p:txBody>
      </p:sp>
      <p:sp>
        <p:nvSpPr>
          <p:cNvPr id="9" name="Text 7"/>
          <p:cNvSpPr/>
          <p:nvPr/>
        </p:nvSpPr>
        <p:spPr>
          <a:xfrm>
            <a:off x="502920" y="3072384"/>
            <a:ext cx="3657600" cy="658368"/>
          </a:xfrm>
          <a:prstGeom prst="rect">
            <a:avLst/>
          </a:prstGeom>
          <a:noFill/>
          <a:ln/>
        </p:spPr>
        <p:txBody>
          <a:bodyPr wrap="square" rtlCol="0" anchor="ctr"/>
          <a:lstStyle/>
          <a:p>
            <a:pPr indent="0" marL="0">
              <a:lnSpc>
                <a:spcPct val="130000"/>
              </a:lnSpc>
              <a:buNone/>
            </a:pPr>
            <a:r>
              <a:rPr lang="en-US" sz="11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Horizontal band structure (sky/land/sea) preserved as compositional language</a:t>
            </a:r>
            <a:endParaRPr lang="en-US" sz="1100" dirty="0"/>
          </a:p>
        </p:txBody>
      </p:sp>
      <p:sp>
        <p:nvSpPr>
          <p:cNvPr id="10" name="Text 8"/>
          <p:cNvSpPr/>
          <p:nvPr/>
        </p:nvSpPr>
        <p:spPr>
          <a:xfrm>
            <a:off x="502920" y="3822192"/>
            <a:ext cx="3657600" cy="658368"/>
          </a:xfrm>
          <a:prstGeom prst="rect">
            <a:avLst/>
          </a:prstGeom>
          <a:noFill/>
          <a:ln/>
        </p:spPr>
        <p:txBody>
          <a:bodyPr wrap="square" rtlCol="0" anchor="ctr"/>
          <a:lstStyle/>
          <a:p>
            <a:pPr indent="0" marL="0">
              <a:lnSpc>
                <a:spcPct val="130000"/>
              </a:lnSpc>
              <a:buNone/>
            </a:pPr>
            <a:r>
              <a:rPr lang="en-US" sz="11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Amber/gold sun maintained — refined from muted original to digitally-optimized value</a:t>
            </a:r>
            <a:endParaRPr lang="en-US" sz="1100" dirty="0"/>
          </a:p>
        </p:txBody>
      </p:sp>
      <p:sp>
        <p:nvSpPr>
          <p:cNvPr id="11" name="Shape 9"/>
          <p:cNvSpPr/>
          <p:nvPr/>
        </p:nvSpPr>
        <p:spPr>
          <a:xfrm>
            <a:off x="4846320" y="1005840"/>
            <a:ext cx="3931920" cy="3840480"/>
          </a:xfrm>
          <a:prstGeom prst="roundRect">
            <a:avLst>
              <a:gd name="adj" fmla="val 2381"/>
            </a:avLst>
          </a:prstGeom>
          <a:solidFill>
            <a:srgbClr val="EAF4FB"/>
          </a:solidFill>
          <a:ln w="12700">
            <a:solidFill>
              <a:srgbClr val="C0DCE8"/>
            </a:solidFill>
            <a:prstDash val="solid"/>
          </a:ln>
          <a:effectLst>
            <a:outerShdw sx="100000" sy="100000" kx="0" ky="0" algn="bl" rotWithShape="0" blurRad="101600" dist="38100" dir="2700000">
              <a:srgbClr val="000000">
                <a:alpha val="12000"/>
              </a:srgbClr>
            </a:outerShdw>
          </a:effectLst>
        </p:spPr>
      </p:sp>
      <p:sp>
        <p:nvSpPr>
          <p:cNvPr id="12" name="Text 10"/>
          <p:cNvSpPr/>
          <p:nvPr/>
        </p:nvSpPr>
        <p:spPr>
          <a:xfrm>
            <a:off x="5029200" y="1097280"/>
            <a:ext cx="3566160" cy="411480"/>
          </a:xfrm>
          <a:prstGeom prst="rect">
            <a:avLst/>
          </a:prstGeom>
          <a:noFill/>
          <a:ln/>
        </p:spPr>
        <p:txBody>
          <a:bodyPr wrap="square" rtlCol="0" anchor="ctr"/>
          <a:lstStyle/>
          <a:p>
            <a:pPr indent="0" marL="0">
              <a:buNone/>
            </a:pPr>
            <a:r>
              <a:rPr lang="en-US" sz="1400" b="1" dirty="0">
                <a:solidFill>
                  <a:srgbClr val="1A9BC8"/>
                </a:solidFill>
                <a:latin typeface="Cambria" pitchFamily="34" charset="0"/>
                <a:ea typeface="Cambria" pitchFamily="34" charset="-122"/>
                <a:cs typeface="Cambria" pitchFamily="34" charset="-120"/>
              </a:rPr>
              <a:t>Graphic Design Best Practices</a:t>
            </a:r>
            <a:endParaRPr lang="en-US" sz="1400" dirty="0"/>
          </a:p>
        </p:txBody>
      </p:sp>
      <p:sp>
        <p:nvSpPr>
          <p:cNvPr id="13" name="Text 11"/>
          <p:cNvSpPr/>
          <p:nvPr/>
        </p:nvSpPr>
        <p:spPr>
          <a:xfrm>
            <a:off x="4983480" y="1572768"/>
            <a:ext cx="3657600" cy="658368"/>
          </a:xfrm>
          <a:prstGeom prst="rect">
            <a:avLst/>
          </a:prstGeom>
          <a:noFill/>
          <a:ln/>
        </p:spPr>
        <p:txBody>
          <a:bodyPr wrap="square" rtlCol="0" anchor="ctr"/>
          <a:lstStyle/>
          <a:p>
            <a:pPr indent="0" marL="0">
              <a:lnSpc>
                <a:spcPct val="130000"/>
              </a:lnSpc>
              <a:buNone/>
            </a:pPr>
            <a:r>
              <a:rPr lang="en-US" sz="11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Woodcut/linocut aesthetic — timeless craft quality, human warmth over corporate gloss</a:t>
            </a:r>
            <a:endParaRPr lang="en-US" sz="1100" dirty="0"/>
          </a:p>
        </p:txBody>
      </p:sp>
      <p:sp>
        <p:nvSpPr>
          <p:cNvPr id="14" name="Text 12"/>
          <p:cNvSpPr/>
          <p:nvPr/>
        </p:nvSpPr>
        <p:spPr>
          <a:xfrm>
            <a:off x="4983480" y="2322576"/>
            <a:ext cx="3657600" cy="658368"/>
          </a:xfrm>
          <a:prstGeom prst="rect">
            <a:avLst/>
          </a:prstGeom>
          <a:noFill/>
          <a:ln/>
        </p:spPr>
        <p:txBody>
          <a:bodyPr wrap="square" rtlCol="0" anchor="ctr"/>
          <a:lstStyle/>
          <a:p>
            <a:pPr indent="0" marL="0">
              <a:lnSpc>
                <a:spcPct val="130000"/>
              </a:lnSpc>
              <a:buNone/>
            </a:pPr>
            <a:r>
              <a:rPr lang="en-US" sz="11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Flat fills only — no gradients; faithful reproduction in print, embroidery, engraving</a:t>
            </a:r>
            <a:endParaRPr lang="en-US" sz="1100" dirty="0"/>
          </a:p>
        </p:txBody>
      </p:sp>
      <p:sp>
        <p:nvSpPr>
          <p:cNvPr id="15" name="Text 13"/>
          <p:cNvSpPr/>
          <p:nvPr/>
        </p:nvSpPr>
        <p:spPr>
          <a:xfrm>
            <a:off x="4983480" y="3072384"/>
            <a:ext cx="3657600" cy="658368"/>
          </a:xfrm>
          <a:prstGeom prst="rect">
            <a:avLst/>
          </a:prstGeom>
          <a:noFill/>
          <a:ln/>
        </p:spPr>
        <p:txBody>
          <a:bodyPr wrap="square" rtlCol="0" anchor="ctr"/>
          <a:lstStyle/>
          <a:p>
            <a:pPr indent="0" marL="0">
              <a:lnSpc>
                <a:spcPct val="130000"/>
              </a:lnSpc>
              <a:buNone/>
            </a:pPr>
            <a:r>
              <a:rPr lang="en-US" sz="11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Diagonal composition — upper-left to lower-right flow creates visual tension and energy</a:t>
            </a:r>
            <a:endParaRPr lang="en-US" sz="1100" dirty="0"/>
          </a:p>
        </p:txBody>
      </p:sp>
      <p:sp>
        <p:nvSpPr>
          <p:cNvPr id="16" name="Text 14"/>
          <p:cNvSpPr/>
          <p:nvPr/>
        </p:nvSpPr>
        <p:spPr>
          <a:xfrm>
            <a:off x="4983480" y="3822192"/>
            <a:ext cx="3657600" cy="658368"/>
          </a:xfrm>
          <a:prstGeom prst="rect">
            <a:avLst/>
          </a:prstGeom>
          <a:noFill/>
          <a:ln/>
        </p:spPr>
        <p:txBody>
          <a:bodyPr wrap="square" rtlCol="0" anchor="ctr"/>
          <a:lstStyle/>
          <a:p>
            <a:pPr indent="0" marL="0">
              <a:lnSpc>
                <a:spcPct val="130000"/>
              </a:lnSpc>
              <a:buNone/>
            </a:pPr>
            <a:r>
              <a:rPr lang="en-US" sz="11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100" dirty="0">
                <a:solidFill>
                  <a:srgbClr val="2A2A2A"/>
                </a:solidFill>
                <a:latin typeface="Calibri" pitchFamily="34" charset="0"/>
                <a:ea typeface="Calibri" pitchFamily="34" charset="-122"/>
                <a:cs typeface="Calibri" pitchFamily="34" charset="-120"/>
              </a:rPr>
              <a:t>Equidistant band spacing at right edge — creates rhythm and reduces visual noise at small sizes</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Legacy Logo vs. New Identity</a:t>
            </a:r>
            <a:endParaRPr lang="en-US" sz="2200" dirty="0"/>
          </a:p>
        </p:txBody>
      </p:sp>
      <p:sp>
        <p:nvSpPr>
          <p:cNvPr id="5" name="Shape 3"/>
          <p:cNvSpPr/>
          <p:nvPr/>
        </p:nvSpPr>
        <p:spPr>
          <a:xfrm>
            <a:off x="320040" y="1005840"/>
            <a:ext cx="3383280" cy="3886200"/>
          </a:xfrm>
          <a:prstGeom prst="roundRect">
            <a:avLst>
              <a:gd name="adj" fmla="val 2703"/>
            </a:avLst>
          </a:prstGeom>
          <a:solidFill>
            <a:srgbClr val="FFFFFF"/>
          </a:solidFill>
          <a:ln w="12700">
            <a:solidFill>
              <a:srgbClr val="DDDDDD"/>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320040" y="1005840"/>
            <a:ext cx="3383280" cy="347472"/>
          </a:xfrm>
          <a:prstGeom prst="rect">
            <a:avLst/>
          </a:prstGeom>
          <a:noFill/>
          <a:ln/>
        </p:spPr>
        <p:txBody>
          <a:bodyPr wrap="square" rtlCol="0" anchor="ctr"/>
          <a:lstStyle/>
          <a:p>
            <a:pPr algn="ctr" indent="0" marL="0">
              <a:buNone/>
            </a:pPr>
            <a:r>
              <a:rPr lang="en-US" sz="900" b="1" spc="300" kern="0" dirty="0">
                <a:solidFill>
                  <a:srgbClr val="999999"/>
                </a:solidFill>
                <a:latin typeface="Calibri" pitchFamily="34" charset="0"/>
                <a:ea typeface="Calibri" pitchFamily="34" charset="-122"/>
                <a:cs typeface="Calibri" pitchFamily="34" charset="-120"/>
              </a:rPr>
              <a:t>CURRENT LOGO</a:t>
            </a:r>
            <a:endParaRPr lang="en-US" sz="900" dirty="0"/>
          </a:p>
        </p:txBody>
      </p:sp>
      <p:pic>
        <p:nvPicPr>
          <p:cNvPr id="7" name="Image 0" descr="/sessions/inspiring-vigilant-dijkstra/mnt/ALTİD Brand Design/logo/images/logo_v0.jpeg">    </p:cNvPr>
          <p:cNvPicPr>
            <a:picLocks noChangeAspect="1"/>
          </p:cNvPicPr>
          <p:nvPr/>
        </p:nvPicPr>
        <p:blipFill>
          <a:blip r:embed="rId1"/>
          <a:srcRect l="-6897" r="-6897" t="0" b="0"/>
          <a:stretch/>
        </p:blipFill>
        <p:spPr>
          <a:xfrm>
            <a:off x="685800" y="1417320"/>
            <a:ext cx="3017520" cy="2651760"/>
          </a:xfrm>
          <a:prstGeom prst="rect">
            <a:avLst/>
          </a:prstGeom>
        </p:spPr>
      </p:pic>
      <p:sp>
        <p:nvSpPr>
          <p:cNvPr id="8" name="Text 5"/>
          <p:cNvSpPr/>
          <p:nvPr/>
        </p:nvSpPr>
        <p:spPr>
          <a:xfrm>
            <a:off x="411480" y="4297680"/>
            <a:ext cx="3200400" cy="502920"/>
          </a:xfrm>
          <a:prstGeom prst="rect">
            <a:avLst/>
          </a:prstGeom>
          <a:noFill/>
          <a:ln/>
        </p:spPr>
        <p:txBody>
          <a:bodyPr wrap="square" rtlCol="0" anchor="ctr"/>
          <a:lstStyle/>
          <a:p>
            <a:pPr algn="ctr" indent="0" marL="0">
              <a:lnSpc>
                <a:spcPct val="130000"/>
              </a:lnSpc>
              <a:buNone/>
            </a:pPr>
            <a:r>
              <a:rPr lang="en-US" sz="900" i="1" dirty="0">
                <a:solidFill>
                  <a:srgbClr val="777777"/>
                </a:solidFill>
                <a:latin typeface="Calibri" pitchFamily="34" charset="0"/>
                <a:ea typeface="Calibri" pitchFamily="34" charset="-122"/>
                <a:cs typeface="Calibri" pitchFamily="34" charset="-120"/>
              </a:rPr>
              <a:t>Established identity — recognized</a:t>
            </a:r>
            <a:endParaRPr lang="en-US" sz="900" dirty="0"/>
          </a:p>
          <a:p>
            <a:pPr algn="ctr" indent="0" marL="0">
              <a:lnSpc>
                <a:spcPct val="130000"/>
              </a:lnSpc>
              <a:buNone/>
            </a:pPr>
            <a:r>
              <a:rPr lang="en-US" sz="900" i="1" dirty="0">
                <a:solidFill>
                  <a:srgbClr val="777777"/>
                </a:solidFill>
                <a:latin typeface="Calibri" pitchFamily="34" charset="0"/>
                <a:ea typeface="Calibri" pitchFamily="34" charset="-122"/>
                <a:cs typeface="Calibri" pitchFamily="34" charset="-120"/>
              </a:rPr>
              <a:t>by current stakeholders &amp; members</a:t>
            </a:r>
            <a:endParaRPr lang="en-US" sz="900" dirty="0"/>
          </a:p>
        </p:txBody>
      </p:sp>
      <p:sp>
        <p:nvSpPr>
          <p:cNvPr id="9" name="Shape 6"/>
          <p:cNvSpPr/>
          <p:nvPr/>
        </p:nvSpPr>
        <p:spPr>
          <a:xfrm>
            <a:off x="3840480" y="2944368"/>
            <a:ext cx="1463040" cy="0"/>
          </a:xfrm>
          <a:prstGeom prst="line">
            <a:avLst/>
          </a:prstGeom>
          <a:noFill/>
          <a:ln w="25400">
            <a:solidFill>
              <a:srgbClr val="1B2E5E"/>
            </a:solidFill>
            <a:prstDash val="solid"/>
          </a:ln>
        </p:spPr>
      </p:sp>
      <p:sp>
        <p:nvSpPr>
          <p:cNvPr id="10" name="Shape 7"/>
          <p:cNvSpPr/>
          <p:nvPr/>
        </p:nvSpPr>
        <p:spPr>
          <a:xfrm>
            <a:off x="5138928" y="2871216"/>
            <a:ext cx="164592" cy="146304"/>
          </a:xfrm>
          <a:prstGeom prst="rect">
            <a:avLst/>
          </a:prstGeom>
          <a:solidFill>
            <a:srgbClr val="1B2E5E"/>
          </a:solidFill>
          <a:ln w="12700">
            <a:solidFill>
              <a:srgbClr val="1B2E5E"/>
            </a:solidFill>
            <a:prstDash val="solid"/>
          </a:ln>
        </p:spPr>
      </p:sp>
      <p:sp>
        <p:nvSpPr>
          <p:cNvPr id="11" name="Text 8"/>
          <p:cNvSpPr/>
          <p:nvPr/>
        </p:nvSpPr>
        <p:spPr>
          <a:xfrm>
            <a:off x="3749040" y="3090672"/>
            <a:ext cx="1645920" cy="256032"/>
          </a:xfrm>
          <a:prstGeom prst="rect">
            <a:avLst/>
          </a:prstGeom>
          <a:noFill/>
          <a:ln/>
        </p:spPr>
        <p:txBody>
          <a:bodyPr wrap="square" rtlCol="0" anchor="ctr"/>
          <a:lstStyle/>
          <a:p>
            <a:pPr algn="ctr" indent="0" marL="0">
              <a:buNone/>
            </a:pPr>
            <a:r>
              <a:rPr lang="en-US" sz="900" i="1" dirty="0">
                <a:solidFill>
                  <a:srgbClr val="1B2E5E"/>
                </a:solidFill>
                <a:latin typeface="Calibri" pitchFamily="34" charset="0"/>
                <a:ea typeface="Calibri" pitchFamily="34" charset="-122"/>
                <a:cs typeface="Calibri" pitchFamily="34" charset="-120"/>
              </a:rPr>
              <a:t>Evolution</a:t>
            </a:r>
            <a:endParaRPr lang="en-US" sz="900" dirty="0"/>
          </a:p>
        </p:txBody>
      </p:sp>
      <p:sp>
        <p:nvSpPr>
          <p:cNvPr id="12" name="Shape 9"/>
          <p:cNvSpPr/>
          <p:nvPr/>
        </p:nvSpPr>
        <p:spPr>
          <a:xfrm>
            <a:off x="5440680" y="1005840"/>
            <a:ext cx="3383280" cy="3886200"/>
          </a:xfrm>
          <a:prstGeom prst="roundRect">
            <a:avLst>
              <a:gd name="adj" fmla="val 2703"/>
            </a:avLst>
          </a:prstGeom>
          <a:solidFill>
            <a:srgbClr val="F7F4EE"/>
          </a:solidFill>
          <a:ln w="19050">
            <a:solidFill>
              <a:srgbClr val="E8920A"/>
            </a:solidFill>
            <a:prstDash val="solid"/>
          </a:ln>
          <a:effectLst>
            <a:outerShdw sx="100000" sy="100000" kx="0" ky="0" algn="bl" rotWithShape="0" blurRad="101600" dist="38100" dir="2700000">
              <a:srgbClr val="000000">
                <a:alpha val="12000"/>
              </a:srgbClr>
            </a:outerShdw>
          </a:effectLst>
        </p:spPr>
      </p:sp>
      <p:sp>
        <p:nvSpPr>
          <p:cNvPr id="13" name="Text 10"/>
          <p:cNvSpPr/>
          <p:nvPr/>
        </p:nvSpPr>
        <p:spPr>
          <a:xfrm>
            <a:off x="5440680" y="1005840"/>
            <a:ext cx="3383280" cy="347472"/>
          </a:xfrm>
          <a:prstGeom prst="rect">
            <a:avLst/>
          </a:prstGeom>
          <a:noFill/>
          <a:ln/>
        </p:spPr>
        <p:txBody>
          <a:bodyPr wrap="square" rtlCol="0" anchor="ctr"/>
          <a:lstStyle/>
          <a:p>
            <a:pPr algn="ctr" indent="0" marL="0">
              <a:buNone/>
            </a:pPr>
            <a:r>
              <a:rPr lang="en-US" sz="900" b="1" spc="300" kern="0" dirty="0">
                <a:solidFill>
                  <a:srgbClr val="E8920A"/>
                </a:solidFill>
                <a:latin typeface="Calibri" pitchFamily="34" charset="0"/>
                <a:ea typeface="Calibri" pitchFamily="34" charset="-122"/>
                <a:cs typeface="Calibri" pitchFamily="34" charset="-120"/>
              </a:rPr>
              <a:t>NEW LOGO — v10</a:t>
            </a:r>
            <a:endParaRPr lang="en-US" sz="900" dirty="0"/>
          </a:p>
        </p:txBody>
      </p:sp>
      <p:pic>
        <p:nvPicPr>
          <p:cNvPr id="14" name="Image 1" descr="/sessions/inspiring-vigilant-dijkstra/mnt/ALTİD Brand Design/logo/images/logo_v10_equalized_bands.sv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26975" y="1417320"/>
            <a:ext cx="2410691" cy="2651760"/>
          </a:xfrm>
          <a:prstGeom prst="rect">
            <a:avLst/>
          </a:prstGeom>
        </p:spPr>
      </p:pic>
      <p:sp>
        <p:nvSpPr>
          <p:cNvPr id="15" name="Text 11"/>
          <p:cNvSpPr/>
          <p:nvPr/>
        </p:nvSpPr>
        <p:spPr>
          <a:xfrm>
            <a:off x="5532120" y="4297680"/>
            <a:ext cx="3200400" cy="502920"/>
          </a:xfrm>
          <a:prstGeom prst="rect">
            <a:avLst/>
          </a:prstGeom>
          <a:noFill/>
          <a:ln/>
        </p:spPr>
        <p:txBody>
          <a:bodyPr wrap="square" rtlCol="0" anchor="ctr"/>
          <a:lstStyle/>
          <a:p>
            <a:pPr algn="ctr" indent="0" marL="0">
              <a:lnSpc>
                <a:spcPct val="130000"/>
              </a:lnSpc>
              <a:buNone/>
            </a:pPr>
            <a:r>
              <a:rPr lang="en-US" sz="900" i="1" dirty="0">
                <a:solidFill>
                  <a:srgbClr val="1B2E5E"/>
                </a:solidFill>
                <a:latin typeface="Calibri" pitchFamily="34" charset="0"/>
                <a:ea typeface="Calibri" pitchFamily="34" charset="-122"/>
                <a:cs typeface="Calibri" pitchFamily="34" charset="-120"/>
              </a:rPr>
              <a:t>Modernized emblem — built</a:t>
            </a:r>
            <a:endParaRPr lang="en-US" sz="900" dirty="0"/>
          </a:p>
          <a:p>
            <a:pPr algn="ctr" indent="0" marL="0">
              <a:lnSpc>
                <a:spcPct val="130000"/>
              </a:lnSpc>
              <a:buNone/>
            </a:pPr>
            <a:r>
              <a:rPr lang="en-US" sz="900" i="1" dirty="0">
                <a:solidFill>
                  <a:srgbClr val="1B2E5E"/>
                </a:solidFill>
                <a:latin typeface="Calibri" pitchFamily="34" charset="0"/>
                <a:ea typeface="Calibri" pitchFamily="34" charset="-122"/>
                <a:cs typeface="Calibri" pitchFamily="34" charset="-120"/>
              </a:rPr>
              <a:t>on the same visual DNA</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Maintaining Audience Mind Space</a:t>
            </a:r>
            <a:endParaRPr lang="en-US" sz="2200" dirty="0"/>
          </a:p>
        </p:txBody>
      </p:sp>
      <p:sp>
        <p:nvSpPr>
          <p:cNvPr id="5" name="Text 3"/>
          <p:cNvSpPr/>
          <p:nvPr/>
        </p:nvSpPr>
        <p:spPr>
          <a:xfrm>
            <a:off x="457200" y="1024128"/>
            <a:ext cx="8229600" cy="868680"/>
          </a:xfrm>
          <a:prstGeom prst="rect">
            <a:avLst/>
          </a:prstGeom>
          <a:noFill/>
          <a:ln/>
        </p:spPr>
        <p:txBody>
          <a:bodyPr wrap="square" rtlCol="0" anchor="t"/>
          <a:lstStyle/>
          <a:p>
            <a:pPr indent="0" marL="0">
              <a:lnSpc>
                <a:spcPct val="150000"/>
              </a:lnSpc>
              <a:buNone/>
            </a:pPr>
            <a:r>
              <a:rPr lang="en-US" sz="1300" dirty="0">
                <a:solidFill>
                  <a:srgbClr val="2A2A2A"/>
                </a:solidFill>
                <a:latin typeface="Calibri" pitchFamily="34" charset="0"/>
                <a:ea typeface="Calibri" pitchFamily="34" charset="-122"/>
                <a:cs typeface="Calibri" pitchFamily="34" charset="-120"/>
              </a:rPr>
              <a:t>A brand logo carries accumulated recognition built over years of exposure. Radical redesigns risk breaking the mental association audiences have already formed — the unconscious link between a visual mark and what an organization stands for.</a:t>
            </a:r>
            <a:endParaRPr lang="en-US" sz="1300" dirty="0"/>
          </a:p>
        </p:txBody>
      </p:sp>
      <p:sp>
        <p:nvSpPr>
          <p:cNvPr id="6" name="Shape 4"/>
          <p:cNvSpPr/>
          <p:nvPr/>
        </p:nvSpPr>
        <p:spPr>
          <a:xfrm>
            <a:off x="320040" y="1965960"/>
            <a:ext cx="2743200" cy="2926080"/>
          </a:xfrm>
          <a:prstGeom prst="roundRect">
            <a:avLst>
              <a:gd name="adj" fmla="val 3000"/>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7" name="Shape 5"/>
          <p:cNvSpPr/>
          <p:nvPr/>
        </p:nvSpPr>
        <p:spPr>
          <a:xfrm>
            <a:off x="320040" y="1965960"/>
            <a:ext cx="2743200" cy="457200"/>
          </a:xfrm>
          <a:prstGeom prst="roundRect">
            <a:avLst>
              <a:gd name="adj" fmla="val 18000"/>
            </a:avLst>
          </a:prstGeom>
          <a:solidFill>
            <a:srgbClr val="1B2E5E"/>
          </a:solidFill>
          <a:ln w="12700">
            <a:solidFill>
              <a:srgbClr val="1B2E5E"/>
            </a:solidFill>
            <a:prstDash val="solid"/>
          </a:ln>
        </p:spPr>
      </p:sp>
      <p:sp>
        <p:nvSpPr>
          <p:cNvPr id="8" name="Shape 6"/>
          <p:cNvSpPr/>
          <p:nvPr/>
        </p:nvSpPr>
        <p:spPr>
          <a:xfrm>
            <a:off x="320040" y="2240280"/>
            <a:ext cx="2743200" cy="182880"/>
          </a:xfrm>
          <a:prstGeom prst="rect">
            <a:avLst/>
          </a:prstGeom>
          <a:solidFill>
            <a:srgbClr val="1B2E5E"/>
          </a:solidFill>
          <a:ln w="12700">
            <a:solidFill>
              <a:srgbClr val="1B2E5E"/>
            </a:solidFill>
            <a:prstDash val="solid"/>
          </a:ln>
        </p:spPr>
      </p:sp>
      <p:sp>
        <p:nvSpPr>
          <p:cNvPr id="9" name="Text 7"/>
          <p:cNvSpPr/>
          <p:nvPr/>
        </p:nvSpPr>
        <p:spPr>
          <a:xfrm>
            <a:off x="429768" y="1984248"/>
            <a:ext cx="2523744" cy="420624"/>
          </a:xfrm>
          <a:prstGeom prst="rect">
            <a:avLst/>
          </a:prstGeom>
          <a:noFill/>
          <a:ln/>
        </p:spPr>
        <p:txBody>
          <a:bodyPr wrap="square" rtlCol="0" anchor="ctr"/>
          <a:lstStyle/>
          <a:p>
            <a:pPr indent="0" marL="0">
              <a:buNone/>
            </a:pPr>
            <a:r>
              <a:rPr lang="en-US" sz="1100" b="1" dirty="0">
                <a:solidFill>
                  <a:srgbClr val="FFFFFF"/>
                </a:solidFill>
                <a:latin typeface="Cambria" pitchFamily="34" charset="0"/>
                <a:ea typeface="Cambria" pitchFamily="34" charset="-122"/>
                <a:cs typeface="Cambria" pitchFamily="34" charset="-120"/>
              </a:rPr>
              <a:t>What is preserved</a:t>
            </a:r>
            <a:endParaRPr lang="en-US" sz="1100" dirty="0"/>
          </a:p>
        </p:txBody>
      </p:sp>
      <p:sp>
        <p:nvSpPr>
          <p:cNvPr id="10" name="Text 8"/>
          <p:cNvSpPr/>
          <p:nvPr/>
        </p:nvSpPr>
        <p:spPr>
          <a:xfrm>
            <a:off x="429768" y="2487168"/>
            <a:ext cx="2523744" cy="502920"/>
          </a:xfrm>
          <a:prstGeom prst="rect">
            <a:avLst/>
          </a:prstGeom>
          <a:noFill/>
          <a:ln/>
        </p:spPr>
        <p:txBody>
          <a:bodyPr wrap="square" rtlCol="0" anchor="ctr"/>
          <a:lstStyle/>
          <a:p>
            <a:pPr indent="0" marL="0">
              <a:lnSpc>
                <a:spcPct val="125000"/>
              </a:lnSpc>
              <a:buNone/>
            </a:pPr>
            <a:r>
              <a:rPr lang="en-US" sz="900" b="1" dirty="0">
                <a:solidFill>
                  <a:srgbClr val="1B2E5E"/>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Red Tower (Kizilkule) remains the dominant icon at left — the single most recognizable element of the current logo</a:t>
            </a:r>
            <a:endParaRPr lang="en-US" sz="900" dirty="0"/>
          </a:p>
        </p:txBody>
      </p:sp>
      <p:sp>
        <p:nvSpPr>
          <p:cNvPr id="11" name="Text 9"/>
          <p:cNvSpPr/>
          <p:nvPr/>
        </p:nvSpPr>
        <p:spPr>
          <a:xfrm>
            <a:off x="429768" y="3035808"/>
            <a:ext cx="2523744" cy="502920"/>
          </a:xfrm>
          <a:prstGeom prst="rect">
            <a:avLst/>
          </a:prstGeom>
          <a:noFill/>
          <a:ln/>
        </p:spPr>
        <p:txBody>
          <a:bodyPr wrap="square" rtlCol="0" anchor="ctr"/>
          <a:lstStyle/>
          <a:p>
            <a:pPr indent="0" marL="0">
              <a:lnSpc>
                <a:spcPct val="125000"/>
              </a:lnSpc>
              <a:buNone/>
            </a:pPr>
            <a:r>
              <a:rPr lang="en-US" sz="900" b="1" dirty="0">
                <a:solidFill>
                  <a:srgbClr val="1B2E5E"/>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Horizontal band structure (nature / sand / sea) maintained as the core compositional language</a:t>
            </a:r>
            <a:endParaRPr lang="en-US" sz="900" dirty="0"/>
          </a:p>
        </p:txBody>
      </p:sp>
      <p:sp>
        <p:nvSpPr>
          <p:cNvPr id="12" name="Text 10"/>
          <p:cNvSpPr/>
          <p:nvPr/>
        </p:nvSpPr>
        <p:spPr>
          <a:xfrm>
            <a:off x="429768" y="3584448"/>
            <a:ext cx="2523744" cy="502920"/>
          </a:xfrm>
          <a:prstGeom prst="rect">
            <a:avLst/>
          </a:prstGeom>
          <a:noFill/>
          <a:ln/>
        </p:spPr>
        <p:txBody>
          <a:bodyPr wrap="square" rtlCol="0" anchor="ctr"/>
          <a:lstStyle/>
          <a:p>
            <a:pPr indent="0" marL="0">
              <a:lnSpc>
                <a:spcPct val="125000"/>
              </a:lnSpc>
              <a:buNone/>
            </a:pPr>
            <a:r>
              <a:rPr lang="en-US" sz="900" b="1" dirty="0">
                <a:solidFill>
                  <a:srgbClr val="1B2E5E"/>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Amber sun disc retained in the upper-right — same position, refined value</a:t>
            </a:r>
            <a:endParaRPr lang="en-US" sz="900" dirty="0"/>
          </a:p>
        </p:txBody>
      </p:sp>
      <p:sp>
        <p:nvSpPr>
          <p:cNvPr id="13" name="Text 11"/>
          <p:cNvSpPr/>
          <p:nvPr/>
        </p:nvSpPr>
        <p:spPr>
          <a:xfrm>
            <a:off x="429768" y="4133088"/>
            <a:ext cx="2523744" cy="502920"/>
          </a:xfrm>
          <a:prstGeom prst="rect">
            <a:avLst/>
          </a:prstGeom>
          <a:noFill/>
          <a:ln/>
        </p:spPr>
        <p:txBody>
          <a:bodyPr wrap="square" rtlCol="0" anchor="ctr"/>
          <a:lstStyle/>
          <a:p>
            <a:pPr indent="0" marL="0">
              <a:lnSpc>
                <a:spcPct val="125000"/>
              </a:lnSpc>
              <a:buNone/>
            </a:pPr>
            <a:r>
              <a:rPr lang="en-US" sz="900" b="1" dirty="0">
                <a:solidFill>
                  <a:srgbClr val="1B2E5E"/>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Turquoise sea band color carried forward from the existing palette</a:t>
            </a:r>
            <a:endParaRPr lang="en-US" sz="900" dirty="0"/>
          </a:p>
        </p:txBody>
      </p:sp>
      <p:sp>
        <p:nvSpPr>
          <p:cNvPr id="14" name="Shape 12"/>
          <p:cNvSpPr/>
          <p:nvPr/>
        </p:nvSpPr>
        <p:spPr>
          <a:xfrm>
            <a:off x="3200400" y="1965960"/>
            <a:ext cx="2743200" cy="2926080"/>
          </a:xfrm>
          <a:prstGeom prst="roundRect">
            <a:avLst>
              <a:gd name="adj" fmla="val 3000"/>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15" name="Shape 13"/>
          <p:cNvSpPr/>
          <p:nvPr/>
        </p:nvSpPr>
        <p:spPr>
          <a:xfrm>
            <a:off x="3200400" y="1965960"/>
            <a:ext cx="2743200" cy="457200"/>
          </a:xfrm>
          <a:prstGeom prst="roundRect">
            <a:avLst>
              <a:gd name="adj" fmla="val 18000"/>
            </a:avLst>
          </a:prstGeom>
          <a:solidFill>
            <a:srgbClr val="C4421A"/>
          </a:solidFill>
          <a:ln w="12700">
            <a:solidFill>
              <a:srgbClr val="C4421A"/>
            </a:solidFill>
            <a:prstDash val="solid"/>
          </a:ln>
        </p:spPr>
      </p:sp>
      <p:sp>
        <p:nvSpPr>
          <p:cNvPr id="16" name="Shape 14"/>
          <p:cNvSpPr/>
          <p:nvPr/>
        </p:nvSpPr>
        <p:spPr>
          <a:xfrm>
            <a:off x="3200400" y="2240280"/>
            <a:ext cx="2743200" cy="182880"/>
          </a:xfrm>
          <a:prstGeom prst="rect">
            <a:avLst/>
          </a:prstGeom>
          <a:solidFill>
            <a:srgbClr val="C4421A"/>
          </a:solidFill>
          <a:ln w="12700">
            <a:solidFill>
              <a:srgbClr val="C4421A"/>
            </a:solidFill>
            <a:prstDash val="solid"/>
          </a:ln>
        </p:spPr>
      </p:sp>
      <p:sp>
        <p:nvSpPr>
          <p:cNvPr id="17" name="Text 15"/>
          <p:cNvSpPr/>
          <p:nvPr/>
        </p:nvSpPr>
        <p:spPr>
          <a:xfrm>
            <a:off x="3310128" y="1984248"/>
            <a:ext cx="2523744" cy="420624"/>
          </a:xfrm>
          <a:prstGeom prst="rect">
            <a:avLst/>
          </a:prstGeom>
          <a:noFill/>
          <a:ln/>
        </p:spPr>
        <p:txBody>
          <a:bodyPr wrap="square" rtlCol="0" anchor="ctr"/>
          <a:lstStyle/>
          <a:p>
            <a:pPr indent="0" marL="0">
              <a:buNone/>
            </a:pPr>
            <a:r>
              <a:rPr lang="en-US" sz="1100" b="1" dirty="0">
                <a:solidFill>
                  <a:srgbClr val="FFFFFF"/>
                </a:solidFill>
                <a:latin typeface="Cambria" pitchFamily="34" charset="0"/>
                <a:ea typeface="Cambria" pitchFamily="34" charset="-122"/>
                <a:cs typeface="Cambria" pitchFamily="34" charset="-120"/>
              </a:rPr>
              <a:t>What is modernized</a:t>
            </a:r>
            <a:endParaRPr lang="en-US" sz="1100" dirty="0"/>
          </a:p>
        </p:txBody>
      </p:sp>
      <p:sp>
        <p:nvSpPr>
          <p:cNvPr id="18" name="Text 16"/>
          <p:cNvSpPr/>
          <p:nvPr/>
        </p:nvSpPr>
        <p:spPr>
          <a:xfrm>
            <a:off x="3310128" y="2487168"/>
            <a:ext cx="2523744" cy="502920"/>
          </a:xfrm>
          <a:prstGeom prst="rect">
            <a:avLst/>
          </a:prstGeom>
          <a:noFill/>
          <a:ln/>
        </p:spPr>
        <p:txBody>
          <a:bodyPr wrap="square" rtlCol="0" anchor="ctr"/>
          <a:lstStyle/>
          <a:p>
            <a:pPr indent="0" marL="0">
              <a:lnSpc>
                <a:spcPct val="125000"/>
              </a:lnSpc>
              <a:buNone/>
            </a:pPr>
            <a:r>
              <a:rPr lang="en-US" sz="900" b="1" dirty="0">
                <a:solidFill>
                  <a:srgbClr val="C4421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Woodcut / linocut aesthetic replaces flat vector — adds warmth, craft character, and timeless quality</a:t>
            </a:r>
            <a:endParaRPr lang="en-US" sz="900" dirty="0"/>
          </a:p>
        </p:txBody>
      </p:sp>
      <p:sp>
        <p:nvSpPr>
          <p:cNvPr id="19" name="Text 17"/>
          <p:cNvSpPr/>
          <p:nvPr/>
        </p:nvSpPr>
        <p:spPr>
          <a:xfrm>
            <a:off x="3310128" y="3035808"/>
            <a:ext cx="2523744" cy="502920"/>
          </a:xfrm>
          <a:prstGeom prst="rect">
            <a:avLst/>
          </a:prstGeom>
          <a:noFill/>
          <a:ln/>
        </p:spPr>
        <p:txBody>
          <a:bodyPr wrap="square" rtlCol="0" anchor="ctr"/>
          <a:lstStyle/>
          <a:p>
            <a:pPr indent="0" marL="0">
              <a:lnSpc>
                <a:spcPct val="125000"/>
              </a:lnSpc>
              <a:buNone/>
            </a:pPr>
            <a:r>
              <a:rPr lang="en-US" sz="900" b="1" dirty="0">
                <a:solidFill>
                  <a:srgbClr val="C4421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Diagonal wave crests and tapered bands replace rigid horizontal stripes — more dynamic and organic</a:t>
            </a:r>
            <a:endParaRPr lang="en-US" sz="900" dirty="0"/>
          </a:p>
        </p:txBody>
      </p:sp>
      <p:sp>
        <p:nvSpPr>
          <p:cNvPr id="20" name="Text 18"/>
          <p:cNvSpPr/>
          <p:nvPr/>
        </p:nvSpPr>
        <p:spPr>
          <a:xfrm>
            <a:off x="3310128" y="3584448"/>
            <a:ext cx="2523744" cy="502920"/>
          </a:xfrm>
          <a:prstGeom prst="rect">
            <a:avLst/>
          </a:prstGeom>
          <a:noFill/>
          <a:ln/>
        </p:spPr>
        <p:txBody>
          <a:bodyPr wrap="square" rtlCol="0" anchor="ctr"/>
          <a:lstStyle/>
          <a:p>
            <a:pPr indent="0" marL="0">
              <a:lnSpc>
                <a:spcPct val="125000"/>
              </a:lnSpc>
              <a:buNone/>
            </a:pPr>
            <a:r>
              <a:rPr lang="en-US" sz="900" b="1" dirty="0">
                <a:solidFill>
                  <a:srgbClr val="C4421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Color values refined for digital screens and WCAG contrast compliance</a:t>
            </a:r>
            <a:endParaRPr lang="en-US" sz="900" dirty="0"/>
          </a:p>
        </p:txBody>
      </p:sp>
      <p:sp>
        <p:nvSpPr>
          <p:cNvPr id="21" name="Text 19"/>
          <p:cNvSpPr/>
          <p:nvPr/>
        </p:nvSpPr>
        <p:spPr>
          <a:xfrm>
            <a:off x="3310128" y="4133088"/>
            <a:ext cx="2523744" cy="502920"/>
          </a:xfrm>
          <a:prstGeom prst="rect">
            <a:avLst/>
          </a:prstGeom>
          <a:noFill/>
          <a:ln/>
        </p:spPr>
        <p:txBody>
          <a:bodyPr wrap="square" rtlCol="0" anchor="ctr"/>
          <a:lstStyle/>
          <a:p>
            <a:pPr indent="0" marL="0">
              <a:lnSpc>
                <a:spcPct val="125000"/>
              </a:lnSpc>
              <a:buNone/>
            </a:pPr>
            <a:r>
              <a:rPr lang="en-US" sz="900" b="1" dirty="0">
                <a:solidFill>
                  <a:srgbClr val="C4421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Proportions rebalanced: tower enlarged, bands equalized for legibility at small sizes</a:t>
            </a:r>
            <a:endParaRPr lang="en-US" sz="900" dirty="0"/>
          </a:p>
        </p:txBody>
      </p:sp>
      <p:sp>
        <p:nvSpPr>
          <p:cNvPr id="22" name="Shape 20"/>
          <p:cNvSpPr/>
          <p:nvPr/>
        </p:nvSpPr>
        <p:spPr>
          <a:xfrm>
            <a:off x="6080760" y="1965960"/>
            <a:ext cx="2743200" cy="2926080"/>
          </a:xfrm>
          <a:prstGeom prst="roundRect">
            <a:avLst>
              <a:gd name="adj" fmla="val 3000"/>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23" name="Shape 21"/>
          <p:cNvSpPr/>
          <p:nvPr/>
        </p:nvSpPr>
        <p:spPr>
          <a:xfrm>
            <a:off x="6080760" y="1965960"/>
            <a:ext cx="2743200" cy="457200"/>
          </a:xfrm>
          <a:prstGeom prst="roundRect">
            <a:avLst>
              <a:gd name="adj" fmla="val 18000"/>
            </a:avLst>
          </a:prstGeom>
          <a:solidFill>
            <a:srgbClr val="5A7A3A"/>
          </a:solidFill>
          <a:ln w="12700">
            <a:solidFill>
              <a:srgbClr val="5A7A3A"/>
            </a:solidFill>
            <a:prstDash val="solid"/>
          </a:ln>
        </p:spPr>
      </p:sp>
      <p:sp>
        <p:nvSpPr>
          <p:cNvPr id="24" name="Shape 22"/>
          <p:cNvSpPr/>
          <p:nvPr/>
        </p:nvSpPr>
        <p:spPr>
          <a:xfrm>
            <a:off x="6080760" y="2240280"/>
            <a:ext cx="2743200" cy="182880"/>
          </a:xfrm>
          <a:prstGeom prst="rect">
            <a:avLst/>
          </a:prstGeom>
          <a:solidFill>
            <a:srgbClr val="5A7A3A"/>
          </a:solidFill>
          <a:ln w="12700">
            <a:solidFill>
              <a:srgbClr val="5A7A3A"/>
            </a:solidFill>
            <a:prstDash val="solid"/>
          </a:ln>
        </p:spPr>
      </p:sp>
      <p:sp>
        <p:nvSpPr>
          <p:cNvPr id="25" name="Text 23"/>
          <p:cNvSpPr/>
          <p:nvPr/>
        </p:nvSpPr>
        <p:spPr>
          <a:xfrm>
            <a:off x="6190488" y="1984248"/>
            <a:ext cx="2523744" cy="420624"/>
          </a:xfrm>
          <a:prstGeom prst="rect">
            <a:avLst/>
          </a:prstGeom>
          <a:noFill/>
          <a:ln/>
        </p:spPr>
        <p:txBody>
          <a:bodyPr wrap="square" rtlCol="0" anchor="ctr"/>
          <a:lstStyle/>
          <a:p>
            <a:pPr indent="0" marL="0">
              <a:buNone/>
            </a:pPr>
            <a:r>
              <a:rPr lang="en-US" sz="1100" b="1" dirty="0">
                <a:solidFill>
                  <a:srgbClr val="FFFFFF"/>
                </a:solidFill>
                <a:latin typeface="Cambria" pitchFamily="34" charset="0"/>
                <a:ea typeface="Cambria" pitchFamily="34" charset="-122"/>
                <a:cs typeface="Cambria" pitchFamily="34" charset="-120"/>
              </a:rPr>
              <a:t>Why continuity matters</a:t>
            </a:r>
            <a:endParaRPr lang="en-US" sz="1100" dirty="0"/>
          </a:p>
        </p:txBody>
      </p:sp>
      <p:sp>
        <p:nvSpPr>
          <p:cNvPr id="26" name="Text 24"/>
          <p:cNvSpPr/>
          <p:nvPr/>
        </p:nvSpPr>
        <p:spPr>
          <a:xfrm>
            <a:off x="6190488" y="2487168"/>
            <a:ext cx="2523744" cy="502920"/>
          </a:xfrm>
          <a:prstGeom prst="rect">
            <a:avLst/>
          </a:prstGeom>
          <a:noFill/>
          <a:ln/>
        </p:spPr>
        <p:txBody>
          <a:bodyPr wrap="square" rtlCol="0" anchor="ctr"/>
          <a:lstStyle/>
          <a:p>
            <a:pPr indent="0" marL="0">
              <a:lnSpc>
                <a:spcPct val="125000"/>
              </a:lnSpc>
              <a:buNone/>
            </a:pPr>
            <a:r>
              <a:rPr lang="en-US" sz="900" b="1" dirty="0">
                <a:solidFill>
                  <a:srgbClr val="5A7A3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Hotel operators and government partners have years of brand exposure — continuity reduces re-introduction cost</a:t>
            </a:r>
            <a:endParaRPr lang="en-US" sz="900" dirty="0"/>
          </a:p>
        </p:txBody>
      </p:sp>
      <p:sp>
        <p:nvSpPr>
          <p:cNvPr id="27" name="Text 25"/>
          <p:cNvSpPr/>
          <p:nvPr/>
        </p:nvSpPr>
        <p:spPr>
          <a:xfrm>
            <a:off x="6190488" y="3035808"/>
            <a:ext cx="2523744" cy="502920"/>
          </a:xfrm>
          <a:prstGeom prst="rect">
            <a:avLst/>
          </a:prstGeom>
          <a:noFill/>
          <a:ln/>
        </p:spPr>
        <p:txBody>
          <a:bodyPr wrap="square" rtlCol="0" anchor="ctr"/>
          <a:lstStyle/>
          <a:p>
            <a:pPr indent="0" marL="0">
              <a:lnSpc>
                <a:spcPct val="125000"/>
              </a:lnSpc>
              <a:buNone/>
            </a:pPr>
            <a:r>
              <a:rPr lang="en-US" sz="900" b="1" dirty="0">
                <a:solidFill>
                  <a:srgbClr val="5A7A3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Tourists who have visited Alanya carry a visual memory; the new logo remains instantly connectable</a:t>
            </a:r>
            <a:endParaRPr lang="en-US" sz="900" dirty="0"/>
          </a:p>
        </p:txBody>
      </p:sp>
      <p:sp>
        <p:nvSpPr>
          <p:cNvPr id="28" name="Text 26"/>
          <p:cNvSpPr/>
          <p:nvPr/>
        </p:nvSpPr>
        <p:spPr>
          <a:xfrm>
            <a:off x="6190488" y="3584448"/>
            <a:ext cx="2523744" cy="502920"/>
          </a:xfrm>
          <a:prstGeom prst="rect">
            <a:avLst/>
          </a:prstGeom>
          <a:noFill/>
          <a:ln/>
        </p:spPr>
        <p:txBody>
          <a:bodyPr wrap="square" rtlCol="0" anchor="ctr"/>
          <a:lstStyle/>
          <a:p>
            <a:pPr indent="0" marL="0">
              <a:lnSpc>
                <a:spcPct val="125000"/>
              </a:lnSpc>
              <a:buNone/>
            </a:pPr>
            <a:r>
              <a:rPr lang="en-US" sz="900" b="1" dirty="0">
                <a:solidFill>
                  <a:srgbClr val="5A7A3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A redesign that looks like an evolution — not a replacement — signals growth, not instability</a:t>
            </a:r>
            <a:endParaRPr lang="en-US" sz="900" dirty="0"/>
          </a:p>
        </p:txBody>
      </p:sp>
      <p:sp>
        <p:nvSpPr>
          <p:cNvPr id="29" name="Text 27"/>
          <p:cNvSpPr/>
          <p:nvPr/>
        </p:nvSpPr>
        <p:spPr>
          <a:xfrm>
            <a:off x="6190488" y="4133088"/>
            <a:ext cx="2523744" cy="502920"/>
          </a:xfrm>
          <a:prstGeom prst="rect">
            <a:avLst/>
          </a:prstGeom>
          <a:noFill/>
          <a:ln/>
        </p:spPr>
        <p:txBody>
          <a:bodyPr wrap="square" rtlCol="0" anchor="ctr"/>
          <a:lstStyle/>
          <a:p>
            <a:pPr indent="0" marL="0">
              <a:lnSpc>
                <a:spcPct val="125000"/>
              </a:lnSpc>
              <a:buNone/>
            </a:pPr>
            <a:r>
              <a:rPr lang="en-US" sz="900" b="1" dirty="0">
                <a:solidFill>
                  <a:srgbClr val="5A7A3A"/>
                </a:solidFill>
                <a:latin typeface="Calibri" pitchFamily="34" charset="0"/>
                <a:ea typeface="Calibri" pitchFamily="34" charset="-122"/>
                <a:cs typeface="Calibri" pitchFamily="34" charset="-120"/>
              </a:rPr>
              <a:t>—  </a:t>
            </a:r>
            <a:pPr indent="0" marL="0">
              <a:lnSpc>
                <a:spcPct val="125000"/>
              </a:lnSpc>
              <a:buNone/>
            </a:pPr>
            <a:r>
              <a:rPr lang="en-US" sz="900" dirty="0">
                <a:solidFill>
                  <a:srgbClr val="2A2A2A"/>
                </a:solidFill>
                <a:latin typeface="Calibri" pitchFamily="34" charset="0"/>
                <a:ea typeface="Calibri" pitchFamily="34" charset="-122"/>
                <a:cs typeface="Calibri" pitchFamily="34" charset="-120"/>
              </a:rPr>
              <a:t>Shared visual DNA across old and new enables a phased rollout without abrupt discontinuity</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Logo Variations &amp; Reproduction Contexts</a:t>
            </a:r>
            <a:endParaRPr lang="en-US" sz="2200" dirty="0"/>
          </a:p>
        </p:txBody>
      </p:sp>
      <p:sp>
        <p:nvSpPr>
          <p:cNvPr id="5" name="Text 3"/>
          <p:cNvSpPr/>
          <p:nvPr/>
        </p:nvSpPr>
        <p:spPr>
          <a:xfrm>
            <a:off x="365760" y="987552"/>
            <a:ext cx="8412480" cy="256032"/>
          </a:xfrm>
          <a:prstGeom prst="rect">
            <a:avLst/>
          </a:prstGeom>
          <a:noFill/>
          <a:ln/>
        </p:spPr>
        <p:txBody>
          <a:bodyPr wrap="square" rtlCol="0" anchor="ctr"/>
          <a:lstStyle/>
          <a:p>
            <a:pPr indent="0" marL="0">
              <a:buNone/>
            </a:pPr>
            <a:r>
              <a:rPr lang="en-US" sz="800" b="1" spc="300" kern="0" dirty="0">
                <a:solidFill>
                  <a:srgbClr val="1A9BC8"/>
                </a:solidFill>
                <a:latin typeface="Calibri" pitchFamily="34" charset="0"/>
                <a:ea typeface="Calibri" pitchFamily="34" charset="-122"/>
                <a:cs typeface="Calibri" pitchFamily="34" charset="-120"/>
              </a:rPr>
              <a:t>SIZE SCALE</a:t>
            </a:r>
            <a:endParaRPr lang="en-US" sz="800" dirty="0"/>
          </a:p>
        </p:txBody>
      </p:sp>
      <p:pic>
        <p:nvPicPr>
          <p:cNvPr id="6" name="Image 0" descr="/sessions/inspiring-vigilant-dijkstra/mnt/ALTİD Brand Design/logo/images/logo_v10_equalized_band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57200" y="2139696"/>
            <a:ext cx="149629" cy="164592"/>
          </a:xfrm>
          <a:prstGeom prst="rect">
            <a:avLst/>
          </a:prstGeom>
        </p:spPr>
      </p:pic>
      <p:sp>
        <p:nvSpPr>
          <p:cNvPr id="7" name="Text 4"/>
          <p:cNvSpPr/>
          <p:nvPr/>
        </p:nvSpPr>
        <p:spPr>
          <a:xfrm>
            <a:off x="143395" y="2359152"/>
            <a:ext cx="777240" cy="329184"/>
          </a:xfrm>
          <a:prstGeom prst="rect">
            <a:avLst/>
          </a:prstGeom>
          <a:noFill/>
          <a:ln/>
        </p:spPr>
        <p:txBody>
          <a:bodyPr wrap="square" rtlCol="0" anchor="ctr"/>
          <a:lstStyle/>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16px</a:t>
            </a:r>
            <a:endParaRPr lang="en-US" sz="750" dirty="0"/>
          </a:p>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Favicon</a:t>
            </a:r>
            <a:endParaRPr lang="en-US" sz="750" dirty="0"/>
          </a:p>
        </p:txBody>
      </p:sp>
      <p:pic>
        <p:nvPicPr>
          <p:cNvPr id="8" name="Image 1" descr="/sessions/inspiring-vigilant-dijkstra/mnt/ALTİD Brand Design/logo/images/logo_v10_equalized_bands.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08760" y="1975104"/>
            <a:ext cx="299258" cy="329184"/>
          </a:xfrm>
          <a:prstGeom prst="rect">
            <a:avLst/>
          </a:prstGeom>
        </p:spPr>
      </p:pic>
      <p:sp>
        <p:nvSpPr>
          <p:cNvPr id="9" name="Text 5"/>
          <p:cNvSpPr/>
          <p:nvPr/>
        </p:nvSpPr>
        <p:spPr>
          <a:xfrm>
            <a:off x="1269769" y="2359152"/>
            <a:ext cx="777240" cy="329184"/>
          </a:xfrm>
          <a:prstGeom prst="rect">
            <a:avLst/>
          </a:prstGeom>
          <a:noFill/>
          <a:ln/>
        </p:spPr>
        <p:txBody>
          <a:bodyPr wrap="square" rtlCol="0" anchor="ctr"/>
          <a:lstStyle/>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32px</a:t>
            </a:r>
            <a:endParaRPr lang="en-US" sz="750" dirty="0"/>
          </a:p>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Small</a:t>
            </a:r>
            <a:endParaRPr lang="en-US" sz="750" dirty="0"/>
          </a:p>
        </p:txBody>
      </p:sp>
      <p:pic>
        <p:nvPicPr>
          <p:cNvPr id="10" name="Image 2" descr="/sessions/inspiring-vigilant-dijkstra/mnt/ALTİD Brand Design/logo/images/logo_v10_equalized_bands.sv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60320" y="1645920"/>
            <a:ext cx="598516" cy="658368"/>
          </a:xfrm>
          <a:prstGeom prst="rect">
            <a:avLst/>
          </a:prstGeom>
        </p:spPr>
      </p:pic>
      <p:sp>
        <p:nvSpPr>
          <p:cNvPr id="11" name="Text 6"/>
          <p:cNvSpPr/>
          <p:nvPr/>
        </p:nvSpPr>
        <p:spPr>
          <a:xfrm>
            <a:off x="2470958" y="2359152"/>
            <a:ext cx="777240" cy="329184"/>
          </a:xfrm>
          <a:prstGeom prst="rect">
            <a:avLst/>
          </a:prstGeom>
          <a:noFill/>
          <a:ln/>
        </p:spPr>
        <p:txBody>
          <a:bodyPr wrap="square" rtlCol="0" anchor="ctr"/>
          <a:lstStyle/>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64px</a:t>
            </a:r>
            <a:endParaRPr lang="en-US" sz="750" dirty="0"/>
          </a:p>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Icon</a:t>
            </a:r>
            <a:endParaRPr lang="en-US" sz="750" dirty="0"/>
          </a:p>
        </p:txBody>
      </p:sp>
      <p:pic>
        <p:nvPicPr>
          <p:cNvPr id="12" name="Image 3" descr="/sessions/inspiring-vigilant-dijkstra/mnt/ALTİD Brand Design/logo/images/logo_v10_equalized_bands.sv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11880" y="1316736"/>
            <a:ext cx="897775" cy="987552"/>
          </a:xfrm>
          <a:prstGeom prst="rect">
            <a:avLst/>
          </a:prstGeom>
        </p:spPr>
      </p:pic>
      <p:sp>
        <p:nvSpPr>
          <p:cNvPr id="13" name="Text 7"/>
          <p:cNvSpPr/>
          <p:nvPr/>
        </p:nvSpPr>
        <p:spPr>
          <a:xfrm>
            <a:off x="3611880" y="2359152"/>
            <a:ext cx="897775" cy="329184"/>
          </a:xfrm>
          <a:prstGeom prst="rect">
            <a:avLst/>
          </a:prstGeom>
          <a:noFill/>
          <a:ln/>
        </p:spPr>
        <p:txBody>
          <a:bodyPr wrap="square" rtlCol="0" anchor="ctr"/>
          <a:lstStyle/>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128px</a:t>
            </a:r>
            <a:endParaRPr lang="en-US" sz="750" dirty="0"/>
          </a:p>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Standard</a:t>
            </a:r>
            <a:endParaRPr lang="en-US" sz="750" dirty="0"/>
          </a:p>
        </p:txBody>
      </p:sp>
      <p:pic>
        <p:nvPicPr>
          <p:cNvPr id="14" name="Image 4" descr="/sessions/inspiring-vigilant-dijkstra/mnt/ALTİD Brand Design/logo/images/logo_v10_equalized_bands.sv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83975" y="1069848"/>
            <a:ext cx="1122218" cy="1234440"/>
          </a:xfrm>
          <a:prstGeom prst="rect">
            <a:avLst/>
          </a:prstGeom>
        </p:spPr>
      </p:pic>
      <p:sp>
        <p:nvSpPr>
          <p:cNvPr id="15" name="Text 8"/>
          <p:cNvSpPr/>
          <p:nvPr/>
        </p:nvSpPr>
        <p:spPr>
          <a:xfrm>
            <a:off x="4783975" y="2359152"/>
            <a:ext cx="1122218" cy="329184"/>
          </a:xfrm>
          <a:prstGeom prst="rect">
            <a:avLst/>
          </a:prstGeom>
          <a:noFill/>
          <a:ln/>
        </p:spPr>
        <p:txBody>
          <a:bodyPr wrap="square" rtlCol="0" anchor="ctr"/>
          <a:lstStyle/>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256px</a:t>
            </a:r>
            <a:endParaRPr lang="en-US" sz="750" dirty="0"/>
          </a:p>
          <a:p>
            <a:pPr algn="ctr" indent="0" marL="0">
              <a:lnSpc>
                <a:spcPct val="120000"/>
              </a:lnSpc>
              <a:buNone/>
            </a:pPr>
            <a:r>
              <a:rPr lang="en-US" sz="750" dirty="0">
                <a:solidFill>
                  <a:srgbClr val="888888"/>
                </a:solidFill>
                <a:latin typeface="Calibri" pitchFamily="34" charset="0"/>
                <a:ea typeface="Calibri" pitchFamily="34" charset="-122"/>
                <a:cs typeface="Calibri" pitchFamily="34" charset="-120"/>
              </a:rPr>
              <a:t>Large</a:t>
            </a:r>
            <a:endParaRPr lang="en-US" sz="750" dirty="0"/>
          </a:p>
        </p:txBody>
      </p:sp>
      <p:sp>
        <p:nvSpPr>
          <p:cNvPr id="16" name="Shape 9"/>
          <p:cNvSpPr/>
          <p:nvPr/>
        </p:nvSpPr>
        <p:spPr>
          <a:xfrm>
            <a:off x="365760" y="2743200"/>
            <a:ext cx="8412480" cy="0"/>
          </a:xfrm>
          <a:prstGeom prst="line">
            <a:avLst/>
          </a:prstGeom>
          <a:noFill/>
          <a:ln w="12700">
            <a:solidFill>
              <a:srgbClr val="E8E8E8"/>
            </a:solidFill>
            <a:prstDash val="solid"/>
          </a:ln>
        </p:spPr>
      </p:sp>
      <p:sp>
        <p:nvSpPr>
          <p:cNvPr id="17" name="Text 10"/>
          <p:cNvSpPr/>
          <p:nvPr/>
        </p:nvSpPr>
        <p:spPr>
          <a:xfrm>
            <a:off x="365760" y="2816352"/>
            <a:ext cx="8412480" cy="228600"/>
          </a:xfrm>
          <a:prstGeom prst="rect">
            <a:avLst/>
          </a:prstGeom>
          <a:noFill/>
          <a:ln/>
        </p:spPr>
        <p:txBody>
          <a:bodyPr wrap="square" rtlCol="0" anchor="ctr"/>
          <a:lstStyle/>
          <a:p>
            <a:pPr indent="0" marL="0">
              <a:buNone/>
            </a:pPr>
            <a:r>
              <a:rPr lang="en-US" sz="800" b="1" spc="300" kern="0" dirty="0">
                <a:solidFill>
                  <a:srgbClr val="1A9BC8"/>
                </a:solidFill>
                <a:latin typeface="Calibri" pitchFamily="34" charset="0"/>
                <a:ea typeface="Calibri" pitchFamily="34" charset="-122"/>
                <a:cs typeface="Calibri" pitchFamily="34" charset="-120"/>
              </a:rPr>
              <a:t>SINGLE-COLOR &amp; GRAYSCALE REPRODUCTION</a:t>
            </a:r>
            <a:endParaRPr lang="en-US" sz="800" dirty="0"/>
          </a:p>
        </p:txBody>
      </p:sp>
      <p:sp>
        <p:nvSpPr>
          <p:cNvPr id="18" name="Shape 11"/>
          <p:cNvSpPr/>
          <p:nvPr/>
        </p:nvSpPr>
        <p:spPr>
          <a:xfrm>
            <a:off x="365760" y="3072384"/>
            <a:ext cx="2011680" cy="1600200"/>
          </a:xfrm>
          <a:prstGeom prst="roundRect">
            <a:avLst>
              <a:gd name="adj" fmla="val 4000"/>
            </a:avLst>
          </a:prstGeom>
          <a:solidFill>
            <a:srgbClr val="F7F4EE"/>
          </a:solidFill>
          <a:ln w="12700">
            <a:solidFill>
              <a:srgbClr val="CCC6B0"/>
            </a:solidFill>
            <a:prstDash val="solid"/>
          </a:ln>
          <a:effectLst>
            <a:outerShdw sx="100000" sy="100000" kx="0" ky="0" algn="bl" rotWithShape="0" blurRad="101600" dist="38100" dir="2700000">
              <a:srgbClr val="000000">
                <a:alpha val="12000"/>
              </a:srgbClr>
            </a:outerShdw>
          </a:effectLst>
        </p:spPr>
      </p:sp>
      <p:pic>
        <p:nvPicPr>
          <p:cNvPr id="19" name="Image 5" descr="/sessions/inspiring-vigilant-dijkstra/mnt/ALTİD Brand Design/logo/images/logo_v10_equalized_bands.sv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3742" y="3163824"/>
            <a:ext cx="1055716" cy="1161288"/>
          </a:xfrm>
          <a:prstGeom prst="rect">
            <a:avLst/>
          </a:prstGeom>
        </p:spPr>
      </p:pic>
      <p:sp>
        <p:nvSpPr>
          <p:cNvPr id="20" name="Text 12"/>
          <p:cNvSpPr/>
          <p:nvPr/>
        </p:nvSpPr>
        <p:spPr>
          <a:xfrm>
            <a:off x="420624" y="4325112"/>
            <a:ext cx="1901952" cy="292608"/>
          </a:xfrm>
          <a:prstGeom prst="rect">
            <a:avLst/>
          </a:prstGeom>
          <a:noFill/>
          <a:ln/>
        </p:spPr>
        <p:txBody>
          <a:bodyPr wrap="square" rtlCol="0" anchor="ctr"/>
          <a:lstStyle/>
          <a:p>
            <a:pPr algn="ctr" indent="0" marL="0">
              <a:buNone/>
            </a:pPr>
            <a:r>
              <a:rPr lang="en-US" sz="800" b="1" dirty="0">
                <a:solidFill>
                  <a:srgbClr val="1B2E5E"/>
                </a:solidFill>
                <a:latin typeface="Calibri" pitchFamily="34" charset="0"/>
                <a:ea typeface="Calibri" pitchFamily="34" charset="-122"/>
                <a:cs typeface="Calibri" pitchFamily="34" charset="-120"/>
              </a:rPr>
              <a:t>Full Color  (reference)</a:t>
            </a:r>
            <a:endParaRPr lang="en-US" sz="800" dirty="0"/>
          </a:p>
        </p:txBody>
      </p:sp>
      <p:sp>
        <p:nvSpPr>
          <p:cNvPr id="21" name="Shape 13"/>
          <p:cNvSpPr/>
          <p:nvPr/>
        </p:nvSpPr>
        <p:spPr>
          <a:xfrm>
            <a:off x="2542032" y="3072384"/>
            <a:ext cx="2011680" cy="1600200"/>
          </a:xfrm>
          <a:prstGeom prst="roundRect">
            <a:avLst>
              <a:gd name="adj" fmla="val 4000"/>
            </a:avLst>
          </a:prstGeom>
          <a:solidFill>
            <a:srgbClr val="FFFFFF"/>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22" name="Image 6" descr="/sessions/inspiring-vigilant-dijkstra/mnt/outputs/logo_bw_silhouette.sv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020014" y="3163824"/>
            <a:ext cx="1055716" cy="1161288"/>
          </a:xfrm>
          <a:prstGeom prst="rect">
            <a:avLst/>
          </a:prstGeom>
        </p:spPr>
      </p:pic>
      <p:sp>
        <p:nvSpPr>
          <p:cNvPr id="23" name="Text 14"/>
          <p:cNvSpPr/>
          <p:nvPr/>
        </p:nvSpPr>
        <p:spPr>
          <a:xfrm>
            <a:off x="2596896" y="4325112"/>
            <a:ext cx="1901952" cy="292608"/>
          </a:xfrm>
          <a:prstGeom prst="rect">
            <a:avLst/>
          </a:prstGeom>
          <a:noFill/>
          <a:ln/>
        </p:spPr>
        <p:txBody>
          <a:bodyPr wrap="square" rtlCol="0" anchor="ctr"/>
          <a:lstStyle/>
          <a:p>
            <a:pPr algn="ctr" indent="0" marL="0">
              <a:buNone/>
            </a:pPr>
            <a:r>
              <a:rPr lang="en-US" sz="800" b="1" dirty="0">
                <a:solidFill>
                  <a:srgbClr val="333333"/>
                </a:solidFill>
                <a:latin typeface="Calibri" pitchFamily="34" charset="0"/>
                <a:ea typeface="Calibri" pitchFamily="34" charset="-122"/>
                <a:cs typeface="Calibri" pitchFamily="34" charset="-120"/>
              </a:rPr>
              <a:t>B&amp;W Silhouette</a:t>
            </a:r>
            <a:endParaRPr lang="en-US" sz="800" dirty="0"/>
          </a:p>
        </p:txBody>
      </p:sp>
      <p:sp>
        <p:nvSpPr>
          <p:cNvPr id="24" name="Shape 15"/>
          <p:cNvSpPr/>
          <p:nvPr/>
        </p:nvSpPr>
        <p:spPr>
          <a:xfrm>
            <a:off x="4718304" y="3072384"/>
            <a:ext cx="2011680" cy="1600200"/>
          </a:xfrm>
          <a:prstGeom prst="roundRect">
            <a:avLst>
              <a:gd name="adj" fmla="val 4000"/>
            </a:avLst>
          </a:prstGeom>
          <a:solidFill>
            <a:srgbClr val="F5F5F5"/>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25" name="Image 7" descr="/sessions/inspiring-vigilant-dijkstra/mnt/outputs/logo_grayscale.sv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196286" y="3163824"/>
            <a:ext cx="1055716" cy="1161288"/>
          </a:xfrm>
          <a:prstGeom prst="rect">
            <a:avLst/>
          </a:prstGeom>
        </p:spPr>
      </p:pic>
      <p:sp>
        <p:nvSpPr>
          <p:cNvPr id="26" name="Text 16"/>
          <p:cNvSpPr/>
          <p:nvPr/>
        </p:nvSpPr>
        <p:spPr>
          <a:xfrm>
            <a:off x="4773168" y="4325112"/>
            <a:ext cx="1901952" cy="292608"/>
          </a:xfrm>
          <a:prstGeom prst="rect">
            <a:avLst/>
          </a:prstGeom>
          <a:noFill/>
          <a:ln/>
        </p:spPr>
        <p:txBody>
          <a:bodyPr wrap="square" rtlCol="0" anchor="ctr"/>
          <a:lstStyle/>
          <a:p>
            <a:pPr algn="ctr" indent="0" marL="0">
              <a:buNone/>
            </a:pPr>
            <a:r>
              <a:rPr lang="en-US" sz="800" b="1" dirty="0">
                <a:solidFill>
                  <a:srgbClr val="555555"/>
                </a:solidFill>
                <a:latin typeface="Calibri" pitchFamily="34" charset="0"/>
                <a:ea typeface="Calibri" pitchFamily="34" charset="-122"/>
                <a:cs typeface="Calibri" pitchFamily="34" charset="-120"/>
              </a:rPr>
              <a:t>Grayscale</a:t>
            </a:r>
            <a:endParaRPr lang="en-US" sz="800" dirty="0"/>
          </a:p>
        </p:txBody>
      </p:sp>
      <p:sp>
        <p:nvSpPr>
          <p:cNvPr id="27" name="Shape 17"/>
          <p:cNvSpPr/>
          <p:nvPr/>
        </p:nvSpPr>
        <p:spPr>
          <a:xfrm>
            <a:off x="6894576" y="3072384"/>
            <a:ext cx="2011680" cy="1600200"/>
          </a:xfrm>
          <a:prstGeom prst="roundRect">
            <a:avLst>
              <a:gd name="adj" fmla="val 4000"/>
            </a:avLst>
          </a:prstGeom>
          <a:solidFill>
            <a:srgbClr val="1B2E5E"/>
          </a:solidFill>
          <a:ln w="12700">
            <a:solidFill>
              <a:srgbClr val="1B2E5E"/>
            </a:solidFill>
            <a:prstDash val="solid"/>
          </a:ln>
          <a:effectLst>
            <a:outerShdw sx="100000" sy="100000" kx="0" ky="0" algn="bl" rotWithShape="0" blurRad="101600" dist="38100" dir="2700000">
              <a:srgbClr val="000000">
                <a:alpha val="12000"/>
              </a:srgbClr>
            </a:outerShdw>
          </a:effectLst>
        </p:spPr>
      </p:sp>
      <p:pic>
        <p:nvPicPr>
          <p:cNvPr id="28" name="Image 8" descr="/sessions/inspiring-vigilant-dijkstra/mnt/outputs/logo_reversed.sv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372558" y="3163824"/>
            <a:ext cx="1055716" cy="1161288"/>
          </a:xfrm>
          <a:prstGeom prst="rect">
            <a:avLst/>
          </a:prstGeom>
        </p:spPr>
      </p:pic>
      <p:sp>
        <p:nvSpPr>
          <p:cNvPr id="29" name="Text 18"/>
          <p:cNvSpPr/>
          <p:nvPr/>
        </p:nvSpPr>
        <p:spPr>
          <a:xfrm>
            <a:off x="6949440" y="4325112"/>
            <a:ext cx="1901952" cy="292608"/>
          </a:xfrm>
          <a:prstGeom prst="rect">
            <a:avLst/>
          </a:prstGeom>
          <a:noFill/>
          <a:ln/>
        </p:spPr>
        <p:txBody>
          <a:bodyPr wrap="square" rtlCol="0" anchor="ctr"/>
          <a:lstStyle/>
          <a:p>
            <a:pPr algn="ctr" indent="0" marL="0">
              <a:buNone/>
            </a:pPr>
            <a:r>
              <a:rPr lang="en-US" sz="800" b="1" dirty="0">
                <a:solidFill>
                  <a:srgbClr val="FFFFFF"/>
                </a:solidFill>
                <a:latin typeface="Calibri" pitchFamily="34" charset="0"/>
                <a:ea typeface="Calibri" pitchFamily="34" charset="-122"/>
                <a:cs typeface="Calibri" pitchFamily="34" charset="-120"/>
              </a:rPr>
              <a:t>Reversed  (white field)</a:t>
            </a:r>
            <a:endParaRPr lang="en-US" sz="800" dirty="0"/>
          </a:p>
        </p:txBody>
      </p:sp>
      <p:sp>
        <p:nvSpPr>
          <p:cNvPr id="30" name="Shape 19"/>
          <p:cNvSpPr/>
          <p:nvPr/>
        </p:nvSpPr>
        <p:spPr>
          <a:xfrm>
            <a:off x="365760" y="4727448"/>
            <a:ext cx="8412480" cy="256032"/>
          </a:xfrm>
          <a:prstGeom prst="roundRect">
            <a:avLst>
              <a:gd name="adj" fmla="val 17857"/>
            </a:avLst>
          </a:prstGeom>
          <a:solidFill>
            <a:srgbClr val="F5EDD8"/>
          </a:solidFill>
          <a:ln w="12700">
            <a:solidFill>
              <a:srgbClr val="CCC6B0"/>
            </a:solidFill>
            <a:prstDash val="solid"/>
          </a:ln>
        </p:spPr>
      </p:sp>
      <p:sp>
        <p:nvSpPr>
          <p:cNvPr id="31" name="Text 20"/>
          <p:cNvSpPr/>
          <p:nvPr/>
        </p:nvSpPr>
        <p:spPr>
          <a:xfrm>
            <a:off x="457200" y="4745736"/>
            <a:ext cx="8229600" cy="219456"/>
          </a:xfrm>
          <a:prstGeom prst="rect">
            <a:avLst/>
          </a:prstGeom>
          <a:noFill/>
          <a:ln/>
        </p:spPr>
        <p:txBody>
          <a:bodyPr wrap="square" rtlCol="0" anchor="ctr"/>
          <a:lstStyle/>
          <a:p>
            <a:pPr algn="ctr" indent="0" marL="0">
              <a:buNone/>
            </a:pPr>
            <a:r>
              <a:rPr lang="en-US" sz="850" i="1" dirty="0">
                <a:solidFill>
                  <a:srgbClr val="2A2A2A"/>
                </a:solidFill>
                <a:latin typeface="Calibri" pitchFamily="34" charset="0"/>
                <a:ea typeface="Calibri" pitchFamily="34" charset="-122"/>
                <a:cs typeface="Calibri" pitchFamily="34" charset="-120"/>
              </a:rPr>
              <a:t>Flat fills only — no gradients, no transparency. Faithful reproduction across print, embroidery, signage, and digital at any scale.</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Logo Construction Principles</a:t>
            </a:r>
            <a:endParaRPr lang="en-US" sz="2200" dirty="0"/>
          </a:p>
        </p:txBody>
      </p:sp>
      <p:sp>
        <p:nvSpPr>
          <p:cNvPr id="5" name="Shape 3"/>
          <p:cNvSpPr/>
          <p:nvPr/>
        </p:nvSpPr>
        <p:spPr>
          <a:xfrm>
            <a:off x="320040" y="105156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6" name="Shape 4"/>
          <p:cNvSpPr/>
          <p:nvPr/>
        </p:nvSpPr>
        <p:spPr>
          <a:xfrm>
            <a:off x="457200" y="1188720"/>
            <a:ext cx="411480" cy="411480"/>
          </a:xfrm>
          <a:prstGeom prst="ellipse">
            <a:avLst/>
          </a:prstGeom>
          <a:solidFill>
            <a:srgbClr val="C4421A"/>
          </a:solidFill>
          <a:ln w="12700">
            <a:solidFill>
              <a:srgbClr val="C4421A"/>
            </a:solidFill>
            <a:prstDash val="solid"/>
          </a:ln>
        </p:spPr>
      </p:sp>
      <p:sp>
        <p:nvSpPr>
          <p:cNvPr id="7" name="Text 5"/>
          <p:cNvSpPr/>
          <p:nvPr/>
        </p:nvSpPr>
        <p:spPr>
          <a:xfrm>
            <a:off x="457200" y="1179576"/>
            <a:ext cx="411480" cy="411480"/>
          </a:xfrm>
          <a:prstGeom prst="rect">
            <a:avLst/>
          </a:prstGeom>
          <a:noFill/>
          <a:ln/>
        </p:spPr>
        <p:txBody>
          <a:bodyPr wrap="square" rtlCol="0" anchor="ctr"/>
          <a:lstStyle/>
          <a:p>
            <a:pPr algn="ctr" indent="0" marL="0">
              <a:buNone/>
            </a:pPr>
            <a:r>
              <a:rPr lang="en-US" sz="1600" dirty="0">
                <a:solidFill>
                  <a:srgbClr val="FFFFFF"/>
                </a:solidFill>
              </a:rPr>
              <a:t>W</a:t>
            </a:r>
            <a:endParaRPr lang="en-US" sz="1600" dirty="0"/>
          </a:p>
        </p:txBody>
      </p:sp>
      <p:sp>
        <p:nvSpPr>
          <p:cNvPr id="8" name="Text 6"/>
          <p:cNvSpPr/>
          <p:nvPr/>
        </p:nvSpPr>
        <p:spPr>
          <a:xfrm>
            <a:off x="941832" y="1188720"/>
            <a:ext cx="2011680" cy="411480"/>
          </a:xfrm>
          <a:prstGeom prst="rect">
            <a:avLst/>
          </a:prstGeom>
          <a:noFill/>
          <a:ln/>
        </p:spPr>
        <p:txBody>
          <a:bodyPr wrap="square" rtlCol="0" anchor="ctr"/>
          <a:lstStyle/>
          <a:p>
            <a:pPr indent="0" marL="0">
              <a:buNone/>
            </a:pPr>
            <a:r>
              <a:rPr lang="en-US" sz="1200" b="1" dirty="0">
                <a:solidFill>
                  <a:srgbClr val="C4421A"/>
                </a:solidFill>
                <a:latin typeface="Cambria" pitchFamily="34" charset="0"/>
                <a:ea typeface="Cambria" pitchFamily="34" charset="-122"/>
                <a:cs typeface="Cambria" pitchFamily="34" charset="-120"/>
              </a:rPr>
              <a:t>Woodcut Aesthetic</a:t>
            </a:r>
            <a:endParaRPr lang="en-US" sz="1200" dirty="0"/>
          </a:p>
        </p:txBody>
      </p:sp>
      <p:sp>
        <p:nvSpPr>
          <p:cNvPr id="9" name="Text 7"/>
          <p:cNvSpPr/>
          <p:nvPr/>
        </p:nvSpPr>
        <p:spPr>
          <a:xfrm>
            <a:off x="457200" y="164592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SVG displacement-map filters (feTurbulence) simulate ink-bleed and edge roughness of hand-cut linocut print. Seed values are locked to preserve exact character.</a:t>
            </a:r>
            <a:endParaRPr lang="en-US" sz="950" dirty="0"/>
          </a:p>
        </p:txBody>
      </p:sp>
      <p:sp>
        <p:nvSpPr>
          <p:cNvPr id="10" name="Shape 8"/>
          <p:cNvSpPr/>
          <p:nvPr/>
        </p:nvSpPr>
        <p:spPr>
          <a:xfrm>
            <a:off x="3200400" y="105156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11" name="Shape 9"/>
          <p:cNvSpPr/>
          <p:nvPr/>
        </p:nvSpPr>
        <p:spPr>
          <a:xfrm>
            <a:off x="3337560" y="1188720"/>
            <a:ext cx="411480" cy="411480"/>
          </a:xfrm>
          <a:prstGeom prst="ellipse">
            <a:avLst/>
          </a:prstGeom>
          <a:solidFill>
            <a:srgbClr val="1B2E5E"/>
          </a:solidFill>
          <a:ln w="12700">
            <a:solidFill>
              <a:srgbClr val="1B2E5E"/>
            </a:solidFill>
            <a:prstDash val="solid"/>
          </a:ln>
        </p:spPr>
      </p:sp>
      <p:sp>
        <p:nvSpPr>
          <p:cNvPr id="12" name="Text 10"/>
          <p:cNvSpPr/>
          <p:nvPr/>
        </p:nvSpPr>
        <p:spPr>
          <a:xfrm>
            <a:off x="3337560" y="1179576"/>
            <a:ext cx="411480" cy="411480"/>
          </a:xfrm>
          <a:prstGeom prst="rect">
            <a:avLst/>
          </a:prstGeom>
          <a:noFill/>
          <a:ln/>
        </p:spPr>
        <p:txBody>
          <a:bodyPr wrap="square" rtlCol="0" anchor="ctr"/>
          <a:lstStyle/>
          <a:p>
            <a:pPr algn="ctr" indent="0" marL="0">
              <a:buNone/>
            </a:pPr>
            <a:r>
              <a:rPr lang="en-US" sz="1600" dirty="0">
                <a:solidFill>
                  <a:srgbClr val="FFFFFF"/>
                </a:solidFill>
              </a:rPr>
              <a:t>D</a:t>
            </a:r>
            <a:endParaRPr lang="en-US" sz="1600" dirty="0"/>
          </a:p>
        </p:txBody>
      </p:sp>
      <p:sp>
        <p:nvSpPr>
          <p:cNvPr id="13" name="Text 11"/>
          <p:cNvSpPr/>
          <p:nvPr/>
        </p:nvSpPr>
        <p:spPr>
          <a:xfrm>
            <a:off x="3822192" y="1188720"/>
            <a:ext cx="2011680" cy="41148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Diagonal Flow</a:t>
            </a:r>
            <a:endParaRPr lang="en-US" sz="1200" dirty="0"/>
          </a:p>
        </p:txBody>
      </p:sp>
      <p:sp>
        <p:nvSpPr>
          <p:cNvPr id="14" name="Text 12"/>
          <p:cNvSpPr/>
          <p:nvPr/>
        </p:nvSpPr>
        <p:spPr>
          <a:xfrm>
            <a:off x="3337560" y="164592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Sun upper-right, tower upper-left, all three band boundaries descend left→right. Creates visual tension and a sense of motion — a place alive with energy.</a:t>
            </a:r>
            <a:endParaRPr lang="en-US" sz="950" dirty="0"/>
          </a:p>
        </p:txBody>
      </p:sp>
      <p:sp>
        <p:nvSpPr>
          <p:cNvPr id="15" name="Shape 13"/>
          <p:cNvSpPr/>
          <p:nvPr/>
        </p:nvSpPr>
        <p:spPr>
          <a:xfrm>
            <a:off x="6080760" y="105156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16" name="Shape 14"/>
          <p:cNvSpPr/>
          <p:nvPr/>
        </p:nvSpPr>
        <p:spPr>
          <a:xfrm>
            <a:off x="6217920" y="1188720"/>
            <a:ext cx="411480" cy="411480"/>
          </a:xfrm>
          <a:prstGeom prst="ellipse">
            <a:avLst/>
          </a:prstGeom>
          <a:solidFill>
            <a:srgbClr val="E8920A"/>
          </a:solidFill>
          <a:ln w="12700">
            <a:solidFill>
              <a:srgbClr val="E8920A"/>
            </a:solidFill>
            <a:prstDash val="solid"/>
          </a:ln>
        </p:spPr>
      </p:sp>
      <p:sp>
        <p:nvSpPr>
          <p:cNvPr id="17" name="Text 15"/>
          <p:cNvSpPr/>
          <p:nvPr/>
        </p:nvSpPr>
        <p:spPr>
          <a:xfrm>
            <a:off x="6217920" y="1179576"/>
            <a:ext cx="411480" cy="411480"/>
          </a:xfrm>
          <a:prstGeom prst="rect">
            <a:avLst/>
          </a:prstGeom>
          <a:noFill/>
          <a:ln/>
        </p:spPr>
        <p:txBody>
          <a:bodyPr wrap="square" rtlCol="0" anchor="ctr"/>
          <a:lstStyle/>
          <a:p>
            <a:pPr algn="ctr" indent="0" marL="0">
              <a:buNone/>
            </a:pPr>
            <a:r>
              <a:rPr lang="en-US" sz="1600" dirty="0">
                <a:solidFill>
                  <a:srgbClr val="FFFFFF"/>
                </a:solidFill>
              </a:rPr>
              <a:t>T</a:t>
            </a:r>
            <a:endParaRPr lang="en-US" sz="1600" dirty="0"/>
          </a:p>
        </p:txBody>
      </p:sp>
      <p:sp>
        <p:nvSpPr>
          <p:cNvPr id="18" name="Text 16"/>
          <p:cNvSpPr/>
          <p:nvPr/>
        </p:nvSpPr>
        <p:spPr>
          <a:xfrm>
            <a:off x="6702552" y="1188720"/>
            <a:ext cx="2011680" cy="411480"/>
          </a:xfrm>
          <a:prstGeom prst="rect">
            <a:avLst/>
          </a:prstGeom>
          <a:noFill/>
          <a:ln/>
        </p:spPr>
        <p:txBody>
          <a:bodyPr wrap="square" rtlCol="0" anchor="ctr"/>
          <a:lstStyle/>
          <a:p>
            <a:pPr indent="0" marL="0">
              <a:buNone/>
            </a:pPr>
            <a:r>
              <a:rPr lang="en-US" sz="1200" b="1" dirty="0">
                <a:solidFill>
                  <a:srgbClr val="E8920A"/>
                </a:solidFill>
                <a:latin typeface="Cambria" pitchFamily="34" charset="0"/>
                <a:ea typeface="Cambria" pitchFamily="34" charset="-122"/>
                <a:cs typeface="Cambria" pitchFamily="34" charset="-120"/>
              </a:rPr>
              <a:t>3-Face Tower</a:t>
            </a:r>
            <a:endParaRPr lang="en-US" sz="1200" dirty="0"/>
          </a:p>
        </p:txBody>
      </p:sp>
      <p:sp>
        <p:nvSpPr>
          <p:cNvPr id="19" name="Text 17"/>
          <p:cNvSpPr/>
          <p:nvPr/>
        </p:nvSpPr>
        <p:spPr>
          <a:xfrm>
            <a:off x="6217920" y="164592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Three progressively lighter reds (shadow → mid → highlight) simulate a 3D octagonal tower lit from the sun's position. Depth achieved through color alone, no gradients.</a:t>
            </a:r>
            <a:endParaRPr lang="en-US" sz="950" dirty="0"/>
          </a:p>
        </p:txBody>
      </p:sp>
      <p:sp>
        <p:nvSpPr>
          <p:cNvPr id="20" name="Shape 18"/>
          <p:cNvSpPr/>
          <p:nvPr/>
        </p:nvSpPr>
        <p:spPr>
          <a:xfrm>
            <a:off x="320040" y="297180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21" name="Shape 19"/>
          <p:cNvSpPr/>
          <p:nvPr/>
        </p:nvSpPr>
        <p:spPr>
          <a:xfrm>
            <a:off x="457200" y="3108960"/>
            <a:ext cx="411480" cy="411480"/>
          </a:xfrm>
          <a:prstGeom prst="ellipse">
            <a:avLst/>
          </a:prstGeom>
          <a:solidFill>
            <a:srgbClr val="1A9BC8"/>
          </a:solidFill>
          <a:ln w="12700">
            <a:solidFill>
              <a:srgbClr val="1A9BC8"/>
            </a:solidFill>
            <a:prstDash val="solid"/>
          </a:ln>
        </p:spPr>
      </p:sp>
      <p:sp>
        <p:nvSpPr>
          <p:cNvPr id="22" name="Text 20"/>
          <p:cNvSpPr/>
          <p:nvPr/>
        </p:nvSpPr>
        <p:spPr>
          <a:xfrm>
            <a:off x="457200" y="3099816"/>
            <a:ext cx="411480" cy="411480"/>
          </a:xfrm>
          <a:prstGeom prst="rect">
            <a:avLst/>
          </a:prstGeom>
          <a:noFill/>
          <a:ln/>
        </p:spPr>
        <p:txBody>
          <a:bodyPr wrap="square" rtlCol="0" anchor="ctr"/>
          <a:lstStyle/>
          <a:p>
            <a:pPr algn="ctr" indent="0" marL="0">
              <a:buNone/>
            </a:pPr>
            <a:r>
              <a:rPr lang="en-US" sz="1600" dirty="0">
                <a:solidFill>
                  <a:srgbClr val="FFFFFF"/>
                </a:solidFill>
              </a:rPr>
              <a:t>~</a:t>
            </a:r>
            <a:endParaRPr lang="en-US" sz="1600" dirty="0"/>
          </a:p>
        </p:txBody>
      </p:sp>
      <p:sp>
        <p:nvSpPr>
          <p:cNvPr id="23" name="Text 21"/>
          <p:cNvSpPr/>
          <p:nvPr/>
        </p:nvSpPr>
        <p:spPr>
          <a:xfrm>
            <a:off x="941832" y="3108960"/>
            <a:ext cx="2011680" cy="411480"/>
          </a:xfrm>
          <a:prstGeom prst="rect">
            <a:avLst/>
          </a:prstGeom>
          <a:noFill/>
          <a:ln/>
        </p:spPr>
        <p:txBody>
          <a:bodyPr wrap="square" rtlCol="0" anchor="ctr"/>
          <a:lstStyle/>
          <a:p>
            <a:pPr indent="0" marL="0">
              <a:buNone/>
            </a:pPr>
            <a:r>
              <a:rPr lang="en-US" sz="1200" b="1" dirty="0">
                <a:solidFill>
                  <a:srgbClr val="1A9BC8"/>
                </a:solidFill>
                <a:latin typeface="Cambria" pitchFamily="34" charset="0"/>
                <a:ea typeface="Cambria" pitchFamily="34" charset="-122"/>
                <a:cs typeface="Cambria" pitchFamily="34" charset="-120"/>
              </a:rPr>
              <a:t>Wave Crests</a:t>
            </a:r>
            <a:endParaRPr lang="en-US" sz="1200" dirty="0"/>
          </a:p>
        </p:txBody>
      </p:sp>
      <p:sp>
        <p:nvSpPr>
          <p:cNvPr id="24" name="Text 22"/>
          <p:cNvSpPr/>
          <p:nvPr/>
        </p:nvSpPr>
        <p:spPr>
          <a:xfrm>
            <a:off x="457200" y="356616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Each band uses quadratic Bézier curves with a pronounced crest peak on the left that flattens to the right. Avoids static stripe appearance; adds organic rhythm.</a:t>
            </a:r>
            <a:endParaRPr lang="en-US" sz="950" dirty="0"/>
          </a:p>
        </p:txBody>
      </p:sp>
      <p:sp>
        <p:nvSpPr>
          <p:cNvPr id="25" name="Shape 23"/>
          <p:cNvSpPr/>
          <p:nvPr/>
        </p:nvSpPr>
        <p:spPr>
          <a:xfrm>
            <a:off x="3200400" y="297180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26" name="Shape 24"/>
          <p:cNvSpPr/>
          <p:nvPr/>
        </p:nvSpPr>
        <p:spPr>
          <a:xfrm>
            <a:off x="3337560" y="3108960"/>
            <a:ext cx="411480" cy="411480"/>
          </a:xfrm>
          <a:prstGeom prst="ellipse">
            <a:avLst/>
          </a:prstGeom>
          <a:solidFill>
            <a:srgbClr val="2A2A2A"/>
          </a:solidFill>
          <a:ln w="12700">
            <a:solidFill>
              <a:srgbClr val="2A2A2A"/>
            </a:solidFill>
            <a:prstDash val="solid"/>
          </a:ln>
        </p:spPr>
      </p:sp>
      <p:sp>
        <p:nvSpPr>
          <p:cNvPr id="27" name="Text 25"/>
          <p:cNvSpPr/>
          <p:nvPr/>
        </p:nvSpPr>
        <p:spPr>
          <a:xfrm>
            <a:off x="3337560" y="3099816"/>
            <a:ext cx="411480" cy="411480"/>
          </a:xfrm>
          <a:prstGeom prst="rect">
            <a:avLst/>
          </a:prstGeom>
          <a:noFill/>
          <a:ln/>
        </p:spPr>
        <p:txBody>
          <a:bodyPr wrap="square" rtlCol="0" anchor="ctr"/>
          <a:lstStyle/>
          <a:p>
            <a:pPr algn="ctr" indent="0" marL="0">
              <a:buNone/>
            </a:pPr>
            <a:r>
              <a:rPr lang="en-US" sz="1600" dirty="0">
                <a:solidFill>
                  <a:srgbClr val="FFFFFF"/>
                </a:solidFill>
              </a:rPr>
              <a:t>F</a:t>
            </a:r>
            <a:endParaRPr lang="en-US" sz="1600" dirty="0"/>
          </a:p>
        </p:txBody>
      </p:sp>
      <p:sp>
        <p:nvSpPr>
          <p:cNvPr id="28" name="Text 26"/>
          <p:cNvSpPr/>
          <p:nvPr/>
        </p:nvSpPr>
        <p:spPr>
          <a:xfrm>
            <a:off x="3822192" y="3108960"/>
            <a:ext cx="2011680" cy="411480"/>
          </a:xfrm>
          <a:prstGeom prst="rect">
            <a:avLst/>
          </a:prstGeom>
          <a:noFill/>
          <a:ln/>
        </p:spPr>
        <p:txBody>
          <a:bodyPr wrap="square" rtlCol="0" anchor="ctr"/>
          <a:lstStyle/>
          <a:p>
            <a:pPr indent="0" marL="0">
              <a:buNone/>
            </a:pPr>
            <a:r>
              <a:rPr lang="en-US" sz="1200" b="1" dirty="0">
                <a:solidFill>
                  <a:srgbClr val="2A2A2A"/>
                </a:solidFill>
                <a:latin typeface="Cambria" pitchFamily="34" charset="0"/>
                <a:ea typeface="Cambria" pitchFamily="34" charset="-122"/>
                <a:cs typeface="Cambria" pitchFamily="34" charset="-120"/>
              </a:rPr>
              <a:t>Reproduction Safe</a:t>
            </a:r>
            <a:endParaRPr lang="en-US" sz="1200" dirty="0"/>
          </a:p>
        </p:txBody>
      </p:sp>
      <p:sp>
        <p:nvSpPr>
          <p:cNvPr id="29" name="Text 27"/>
          <p:cNvSpPr/>
          <p:nvPr/>
        </p:nvSpPr>
        <p:spPr>
          <a:xfrm>
            <a:off x="3337560" y="356616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No transparency, no gradients. All fills are flat colors. Reproduces identically in full color, single-color, embroidery, engraving, and digital screens.</a:t>
            </a:r>
            <a:endParaRPr lang="en-US" sz="950" dirty="0"/>
          </a:p>
        </p:txBody>
      </p:sp>
      <p:sp>
        <p:nvSpPr>
          <p:cNvPr id="30" name="Shape 28"/>
          <p:cNvSpPr/>
          <p:nvPr/>
        </p:nvSpPr>
        <p:spPr>
          <a:xfrm>
            <a:off x="6080760" y="297180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31" name="Shape 29"/>
          <p:cNvSpPr/>
          <p:nvPr/>
        </p:nvSpPr>
        <p:spPr>
          <a:xfrm>
            <a:off x="6217920" y="3108960"/>
            <a:ext cx="411480" cy="411480"/>
          </a:xfrm>
          <a:prstGeom prst="ellipse">
            <a:avLst/>
          </a:prstGeom>
          <a:solidFill>
            <a:srgbClr val="5A7A3A"/>
          </a:solidFill>
          <a:ln w="12700">
            <a:solidFill>
              <a:srgbClr val="5A7A3A"/>
            </a:solidFill>
            <a:prstDash val="solid"/>
          </a:ln>
        </p:spPr>
      </p:sp>
      <p:sp>
        <p:nvSpPr>
          <p:cNvPr id="32" name="Text 30"/>
          <p:cNvSpPr/>
          <p:nvPr/>
        </p:nvSpPr>
        <p:spPr>
          <a:xfrm>
            <a:off x="6217920" y="3099816"/>
            <a:ext cx="411480" cy="411480"/>
          </a:xfrm>
          <a:prstGeom prst="rect">
            <a:avLst/>
          </a:prstGeom>
          <a:noFill/>
          <a:ln/>
        </p:spPr>
        <p:txBody>
          <a:bodyPr wrap="square" rtlCol="0" anchor="ctr"/>
          <a:lstStyle/>
          <a:p>
            <a:pPr algn="ctr" indent="0" marL="0">
              <a:buNone/>
            </a:pPr>
            <a:r>
              <a:rPr lang="en-US" sz="1600" dirty="0">
                <a:solidFill>
                  <a:srgbClr val="FFFFFF"/>
                </a:solidFill>
              </a:rPr>
              <a:t>≡</a:t>
            </a:r>
            <a:endParaRPr lang="en-US" sz="1600" dirty="0"/>
          </a:p>
        </p:txBody>
      </p:sp>
      <p:sp>
        <p:nvSpPr>
          <p:cNvPr id="33" name="Text 31"/>
          <p:cNvSpPr/>
          <p:nvPr/>
        </p:nvSpPr>
        <p:spPr>
          <a:xfrm>
            <a:off x="6702552" y="3108960"/>
            <a:ext cx="2011680" cy="411480"/>
          </a:xfrm>
          <a:prstGeom prst="rect">
            <a:avLst/>
          </a:prstGeom>
          <a:noFill/>
          <a:ln/>
        </p:spPr>
        <p:txBody>
          <a:bodyPr wrap="square" rtlCol="0" anchor="ctr"/>
          <a:lstStyle/>
          <a:p>
            <a:pPr indent="0" marL="0">
              <a:buNone/>
            </a:pPr>
            <a:r>
              <a:rPr lang="en-US" sz="1200" b="1" dirty="0">
                <a:solidFill>
                  <a:srgbClr val="5A7A3A"/>
                </a:solidFill>
                <a:latin typeface="Cambria" pitchFamily="34" charset="0"/>
                <a:ea typeface="Cambria" pitchFamily="34" charset="-122"/>
                <a:cs typeface="Cambria" pitchFamily="34" charset="-120"/>
              </a:rPr>
              <a:t>Equidistant Bands</a:t>
            </a:r>
            <a:endParaRPr lang="en-US" sz="1200" dirty="0"/>
          </a:p>
        </p:txBody>
      </p:sp>
      <p:sp>
        <p:nvSpPr>
          <p:cNvPr id="34" name="Text 32"/>
          <p:cNvSpPr/>
          <p:nvPr/>
        </p:nvSpPr>
        <p:spPr>
          <a:xfrm>
            <a:off x="6217920" y="356616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At the right canvas edge, the three band upper boundaries are exactly 32px apart (green→sand→sea). Creates visual order and clear rhythm at reduced sizes.</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04  Typography</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Cormorant Garamond × Lato — elegance and clarity</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Typography System</a:t>
            </a:r>
            <a:endParaRPr lang="en-US" sz="2200" dirty="0"/>
          </a:p>
        </p:txBody>
      </p:sp>
      <p:sp>
        <p:nvSpPr>
          <p:cNvPr id="5" name="Shape 3"/>
          <p:cNvSpPr/>
          <p:nvPr/>
        </p:nvSpPr>
        <p:spPr>
          <a:xfrm>
            <a:off x="365760" y="1005840"/>
            <a:ext cx="4023360" cy="3886200"/>
          </a:xfrm>
          <a:prstGeom prst="roundRect">
            <a:avLst>
              <a:gd name="adj" fmla="val 2353"/>
            </a:avLst>
          </a:prstGeom>
          <a:solidFill>
            <a:srgbClr val="1B2E5E"/>
          </a:solidFill>
          <a:ln w="12700">
            <a:solidFill>
              <a:srgbClr val="1B2E5E"/>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502920" y="1097280"/>
            <a:ext cx="3749040" cy="347472"/>
          </a:xfrm>
          <a:prstGeom prst="rect">
            <a:avLst/>
          </a:prstGeom>
          <a:noFill/>
          <a:ln/>
        </p:spPr>
        <p:txBody>
          <a:bodyPr wrap="square" rtlCol="0" anchor="ctr"/>
          <a:lstStyle/>
          <a:p>
            <a:pPr indent="0" marL="0">
              <a:buNone/>
            </a:pPr>
            <a:r>
              <a:rPr lang="en-US" sz="1100" b="1" spc="400" kern="0" dirty="0">
                <a:solidFill>
                  <a:srgbClr val="E8920A"/>
                </a:solidFill>
                <a:latin typeface="Calibri" pitchFamily="34" charset="0"/>
                <a:ea typeface="Calibri" pitchFamily="34" charset="-122"/>
                <a:cs typeface="Calibri" pitchFamily="34" charset="-120"/>
              </a:rPr>
              <a:t>Display</a:t>
            </a:r>
            <a:endParaRPr lang="en-US" sz="1100" dirty="0"/>
          </a:p>
        </p:txBody>
      </p:sp>
      <p:sp>
        <p:nvSpPr>
          <p:cNvPr id="7" name="Text 5"/>
          <p:cNvSpPr/>
          <p:nvPr/>
        </p:nvSpPr>
        <p:spPr>
          <a:xfrm>
            <a:off x="502920" y="1463040"/>
            <a:ext cx="3749040" cy="1005840"/>
          </a:xfrm>
          <a:prstGeom prst="rect">
            <a:avLst/>
          </a:prstGeom>
          <a:noFill/>
          <a:ln/>
        </p:spPr>
        <p:txBody>
          <a:bodyPr wrap="square" rtlCol="0" anchor="ctr"/>
          <a:lstStyle/>
          <a:p>
            <a:pPr indent="0" marL="0">
              <a:lnSpc>
                <a:spcPct val="110000"/>
              </a:lnSpc>
              <a:buNone/>
            </a:pPr>
            <a:r>
              <a:rPr lang="en-US" sz="3200" i="1" dirty="0">
                <a:solidFill>
                  <a:srgbClr val="FFFFFF"/>
                </a:solidFill>
                <a:latin typeface="Cambria" pitchFamily="34" charset="0"/>
                <a:ea typeface="Cambria" pitchFamily="34" charset="-122"/>
                <a:cs typeface="Cambria" pitchFamily="34" charset="-120"/>
              </a:rPr>
              <a:t>Cormorant</a:t>
            </a:r>
            <a:endParaRPr lang="en-US" sz="3200" dirty="0"/>
          </a:p>
          <a:p>
            <a:pPr indent="0" marL="0">
              <a:lnSpc>
                <a:spcPct val="110000"/>
              </a:lnSpc>
              <a:buNone/>
            </a:pPr>
            <a:r>
              <a:rPr lang="en-US" sz="3200" i="1" dirty="0">
                <a:solidFill>
                  <a:srgbClr val="FFFFFF"/>
                </a:solidFill>
                <a:latin typeface="Cambria" pitchFamily="34" charset="0"/>
                <a:ea typeface="Cambria" pitchFamily="34" charset="-122"/>
                <a:cs typeface="Cambria" pitchFamily="34" charset="-120"/>
              </a:rPr>
              <a:t>Garamond</a:t>
            </a:r>
            <a:endParaRPr lang="en-US" sz="3200" dirty="0"/>
          </a:p>
        </p:txBody>
      </p:sp>
      <p:sp>
        <p:nvSpPr>
          <p:cNvPr id="8" name="Text 6"/>
          <p:cNvSpPr/>
          <p:nvPr/>
        </p:nvSpPr>
        <p:spPr>
          <a:xfrm>
            <a:off x="502920" y="2560320"/>
            <a:ext cx="3749040" cy="365760"/>
          </a:xfrm>
          <a:prstGeom prst="rect">
            <a:avLst/>
          </a:prstGeom>
          <a:noFill/>
          <a:ln/>
        </p:spPr>
        <p:txBody>
          <a:bodyPr wrap="square" rtlCol="0" anchor="ctr"/>
          <a:lstStyle/>
          <a:p>
            <a:pPr indent="0" marL="0">
              <a:buNone/>
            </a:pPr>
            <a:r>
              <a:rPr lang="en-US" sz="2000" dirty="0">
                <a:solidFill>
                  <a:srgbClr val="FFFFFF"/>
                </a:solidFill>
                <a:latin typeface="Cambria" pitchFamily="34" charset="0"/>
                <a:ea typeface="Cambria" pitchFamily="34" charset="-122"/>
                <a:cs typeface="Cambria" pitchFamily="34" charset="-120"/>
              </a:rPr>
              <a:t>H1 Heading</a:t>
            </a:r>
            <a:endParaRPr lang="en-US" sz="2000" dirty="0"/>
          </a:p>
        </p:txBody>
      </p:sp>
      <p:sp>
        <p:nvSpPr>
          <p:cNvPr id="9" name="Text 7"/>
          <p:cNvSpPr/>
          <p:nvPr/>
        </p:nvSpPr>
        <p:spPr>
          <a:xfrm>
            <a:off x="502920" y="2944368"/>
            <a:ext cx="3749040" cy="347472"/>
          </a:xfrm>
          <a:prstGeom prst="rect">
            <a:avLst/>
          </a:prstGeom>
          <a:noFill/>
          <a:ln/>
        </p:spPr>
        <p:txBody>
          <a:bodyPr wrap="square" rtlCol="0" anchor="ctr"/>
          <a:lstStyle/>
          <a:p>
            <a:pPr indent="0" marL="0">
              <a:buNone/>
            </a:pPr>
            <a:r>
              <a:rPr lang="en-US" sz="1600" dirty="0">
                <a:solidFill>
                  <a:srgbClr val="A8C4D8"/>
                </a:solidFill>
                <a:latin typeface="Cambria" pitchFamily="34" charset="0"/>
                <a:ea typeface="Cambria" pitchFamily="34" charset="-122"/>
                <a:cs typeface="Cambria" pitchFamily="34" charset="-120"/>
              </a:rPr>
              <a:t>H2 Section Title</a:t>
            </a:r>
            <a:endParaRPr lang="en-US" sz="1600" dirty="0"/>
          </a:p>
        </p:txBody>
      </p:sp>
      <p:sp>
        <p:nvSpPr>
          <p:cNvPr id="10" name="Text 8"/>
          <p:cNvSpPr/>
          <p:nvPr/>
        </p:nvSpPr>
        <p:spPr>
          <a:xfrm>
            <a:off x="502920" y="3310128"/>
            <a:ext cx="3749040" cy="320040"/>
          </a:xfrm>
          <a:prstGeom prst="rect">
            <a:avLst/>
          </a:prstGeom>
          <a:noFill/>
          <a:ln/>
        </p:spPr>
        <p:txBody>
          <a:bodyPr wrap="square" rtlCol="0" anchor="ctr"/>
          <a:lstStyle/>
          <a:p>
            <a:pPr indent="0" marL="0">
              <a:buNone/>
            </a:pPr>
            <a:r>
              <a:rPr lang="en-US" sz="1300" i="1" dirty="0">
                <a:solidFill>
                  <a:srgbClr val="7AACC4"/>
                </a:solidFill>
                <a:latin typeface="Cambria" pitchFamily="34" charset="0"/>
                <a:ea typeface="Cambria" pitchFamily="34" charset="-122"/>
                <a:cs typeface="Cambria" pitchFamily="34" charset="-120"/>
              </a:rPr>
              <a:t>H3 Subsection</a:t>
            </a:r>
            <a:endParaRPr lang="en-US" sz="1300" dirty="0"/>
          </a:p>
        </p:txBody>
      </p:sp>
      <p:sp>
        <p:nvSpPr>
          <p:cNvPr id="11" name="Text 9"/>
          <p:cNvSpPr/>
          <p:nvPr/>
        </p:nvSpPr>
        <p:spPr>
          <a:xfrm>
            <a:off x="502920" y="3703320"/>
            <a:ext cx="3749040" cy="822960"/>
          </a:xfrm>
          <a:prstGeom prst="rect">
            <a:avLst/>
          </a:prstGeom>
          <a:noFill/>
          <a:ln/>
        </p:spPr>
        <p:txBody>
          <a:bodyPr wrap="square" rtlCol="0" anchor="ctr"/>
          <a:lstStyle/>
          <a:p>
            <a:pPr indent="0" marL="0">
              <a:lnSpc>
                <a:spcPct val="140000"/>
              </a:lnSpc>
              <a:buNone/>
            </a:pPr>
            <a:r>
              <a:rPr lang="en-US" sz="1000" dirty="0">
                <a:solidFill>
                  <a:srgbClr val="7AACC4"/>
                </a:solidFill>
                <a:latin typeface="Calibri" pitchFamily="34" charset="0"/>
                <a:ea typeface="Calibri" pitchFamily="34" charset="-122"/>
                <a:cs typeface="Calibri" pitchFamily="34" charset="-120"/>
              </a:rPr>
              <a:t>Display caption — light weight (300)</a:t>
            </a:r>
            <a:endParaRPr lang="en-US" sz="1000" dirty="0"/>
          </a:p>
          <a:p>
            <a:pPr indent="0" marL="0">
              <a:lnSpc>
                <a:spcPct val="140000"/>
              </a:lnSpc>
              <a:buNone/>
            </a:pPr>
            <a:r>
              <a:rPr lang="en-US" sz="1000" dirty="0">
                <a:solidFill>
                  <a:srgbClr val="7AACC4"/>
                </a:solidFill>
                <a:latin typeface="Calibri" pitchFamily="34" charset="0"/>
                <a:ea typeface="Calibri" pitchFamily="34" charset="-122"/>
                <a:cs typeface="Calibri" pitchFamily="34" charset="-120"/>
              </a:rPr>
              <a:t>Ideal for pull quotes &amp; hero text</a:t>
            </a:r>
            <a:endParaRPr lang="en-US" sz="1000" dirty="0"/>
          </a:p>
        </p:txBody>
      </p:sp>
      <p:sp>
        <p:nvSpPr>
          <p:cNvPr id="12" name="Shape 10"/>
          <p:cNvSpPr/>
          <p:nvPr/>
        </p:nvSpPr>
        <p:spPr>
          <a:xfrm>
            <a:off x="4754880" y="1005840"/>
            <a:ext cx="4023360" cy="3886200"/>
          </a:xfrm>
          <a:prstGeom prst="roundRect">
            <a:avLst>
              <a:gd name="adj" fmla="val 2353"/>
            </a:avLst>
          </a:prstGeom>
          <a:solidFill>
            <a:srgbClr val="F5EDD8"/>
          </a:solidFill>
          <a:ln w="12700">
            <a:solidFill>
              <a:srgbClr val="CCC6B0"/>
            </a:solidFill>
            <a:prstDash val="solid"/>
          </a:ln>
          <a:effectLst>
            <a:outerShdw sx="100000" sy="100000" kx="0" ky="0" algn="bl" rotWithShape="0" blurRad="101600" dist="38100" dir="2700000">
              <a:srgbClr val="000000">
                <a:alpha val="12000"/>
              </a:srgbClr>
            </a:outerShdw>
          </a:effectLst>
        </p:spPr>
      </p:sp>
      <p:sp>
        <p:nvSpPr>
          <p:cNvPr id="13" name="Text 11"/>
          <p:cNvSpPr/>
          <p:nvPr/>
        </p:nvSpPr>
        <p:spPr>
          <a:xfrm>
            <a:off x="4892040" y="1097280"/>
            <a:ext cx="3749040" cy="347472"/>
          </a:xfrm>
          <a:prstGeom prst="rect">
            <a:avLst/>
          </a:prstGeom>
          <a:noFill/>
          <a:ln/>
        </p:spPr>
        <p:txBody>
          <a:bodyPr wrap="square" rtlCol="0" anchor="ctr"/>
          <a:lstStyle/>
          <a:p>
            <a:pPr indent="0" marL="0">
              <a:buNone/>
            </a:pPr>
            <a:r>
              <a:rPr lang="en-US" sz="1100" b="1" spc="400" kern="0" dirty="0">
                <a:solidFill>
                  <a:srgbClr val="1B2E5E"/>
                </a:solidFill>
                <a:latin typeface="Calibri" pitchFamily="34" charset="0"/>
                <a:ea typeface="Calibri" pitchFamily="34" charset="-122"/>
                <a:cs typeface="Calibri" pitchFamily="34" charset="-120"/>
              </a:rPr>
              <a:t>Body</a:t>
            </a:r>
            <a:endParaRPr lang="en-US" sz="1100" dirty="0"/>
          </a:p>
        </p:txBody>
      </p:sp>
      <p:sp>
        <p:nvSpPr>
          <p:cNvPr id="14" name="Text 12"/>
          <p:cNvSpPr/>
          <p:nvPr/>
        </p:nvSpPr>
        <p:spPr>
          <a:xfrm>
            <a:off x="4892040" y="1463040"/>
            <a:ext cx="3749040" cy="731520"/>
          </a:xfrm>
          <a:prstGeom prst="rect">
            <a:avLst/>
          </a:prstGeom>
          <a:noFill/>
          <a:ln/>
        </p:spPr>
        <p:txBody>
          <a:bodyPr wrap="square" rtlCol="0" anchor="ctr"/>
          <a:lstStyle/>
          <a:p>
            <a:pPr indent="0" marL="0">
              <a:buNone/>
            </a:pPr>
            <a:r>
              <a:rPr lang="en-US" sz="4400" b="1" dirty="0">
                <a:solidFill>
                  <a:srgbClr val="1B2E5E"/>
                </a:solidFill>
                <a:latin typeface="Calibri" pitchFamily="34" charset="0"/>
                <a:ea typeface="Calibri" pitchFamily="34" charset="-122"/>
                <a:cs typeface="Calibri" pitchFamily="34" charset="-120"/>
              </a:rPr>
              <a:t>Lato</a:t>
            </a:r>
            <a:endParaRPr lang="en-US" sz="4400" dirty="0"/>
          </a:p>
        </p:txBody>
      </p:sp>
      <p:sp>
        <p:nvSpPr>
          <p:cNvPr id="15" name="Text 13"/>
          <p:cNvSpPr/>
          <p:nvPr/>
        </p:nvSpPr>
        <p:spPr>
          <a:xfrm>
            <a:off x="4892040" y="2286000"/>
            <a:ext cx="3749040" cy="1280160"/>
          </a:xfrm>
          <a:prstGeom prst="rect">
            <a:avLst/>
          </a:prstGeom>
          <a:noFill/>
          <a:ln/>
        </p:spPr>
        <p:txBody>
          <a:bodyPr wrap="square" rtlCol="0" anchor="ctr"/>
          <a:lstStyle/>
          <a:p>
            <a:pPr indent="0" marL="0">
              <a:lnSpc>
                <a:spcPct val="150000"/>
              </a:lnSpc>
              <a:buNone/>
            </a:pPr>
            <a:r>
              <a:rPr lang="en-US" sz="1100" dirty="0">
                <a:solidFill>
                  <a:srgbClr val="2A2A2A"/>
                </a:solidFill>
                <a:latin typeface="Calibri" pitchFamily="34" charset="0"/>
                <a:ea typeface="Calibri" pitchFamily="34" charset="-122"/>
                <a:cs typeface="Calibri" pitchFamily="34" charset="-120"/>
              </a:rPr>
              <a:t>Body text — Regular 400</a:t>
            </a:r>
            <a:endParaRPr lang="en-US" sz="1100" dirty="0"/>
          </a:p>
          <a:p>
            <a:pPr indent="0" marL="0">
              <a:lnSpc>
                <a:spcPct val="150000"/>
              </a:lnSpc>
              <a:buNone/>
            </a:pPr>
            <a:r>
              <a:rPr lang="en-US" sz="1100" dirty="0">
                <a:solidFill>
                  <a:srgbClr val="2A2A2A"/>
                </a:solidFill>
                <a:latin typeface="Calibri" pitchFamily="34" charset="0"/>
                <a:ea typeface="Calibri" pitchFamily="34" charset="-122"/>
                <a:cs typeface="Calibri" pitchFamily="34" charset="-120"/>
              </a:rPr>
              <a:t>Lato brings clarity and warmth to all running text, captions, and UI labels. Its humanist shapes bridge the elegance of Cormorant with reader-friendly legibility.</a:t>
            </a:r>
            <a:endParaRPr lang="en-US" sz="1100" dirty="0"/>
          </a:p>
        </p:txBody>
      </p:sp>
      <p:sp>
        <p:nvSpPr>
          <p:cNvPr id="16" name="Text 14"/>
          <p:cNvSpPr/>
          <p:nvPr/>
        </p:nvSpPr>
        <p:spPr>
          <a:xfrm>
            <a:off x="4892040" y="3639312"/>
            <a:ext cx="3749040" cy="320040"/>
          </a:xfrm>
          <a:prstGeom prst="rect">
            <a:avLst/>
          </a:prstGeom>
          <a:noFill/>
          <a:ln/>
        </p:spPr>
        <p:txBody>
          <a:bodyPr wrap="square" rtlCol="0" anchor="ctr"/>
          <a:lstStyle/>
          <a:p>
            <a:pPr indent="0" marL="0">
              <a:buNone/>
            </a:pPr>
            <a:r>
              <a:rPr lang="en-US" sz="1200" b="1" dirty="0">
                <a:solidFill>
                  <a:srgbClr val="1B2E5E"/>
                </a:solidFill>
                <a:latin typeface="Calibri" pitchFamily="34" charset="0"/>
                <a:ea typeface="Calibri" pitchFamily="34" charset="-122"/>
                <a:cs typeface="Calibri" pitchFamily="34" charset="-120"/>
              </a:rPr>
              <a:t>BOLD 700 · for labels and emphasis</a:t>
            </a:r>
            <a:endParaRPr lang="en-US" sz="1200" dirty="0"/>
          </a:p>
        </p:txBody>
      </p:sp>
      <p:sp>
        <p:nvSpPr>
          <p:cNvPr id="17" name="Text 15"/>
          <p:cNvSpPr/>
          <p:nvPr/>
        </p:nvSpPr>
        <p:spPr>
          <a:xfrm>
            <a:off x="4892040" y="3977640"/>
            <a:ext cx="3749040" cy="320040"/>
          </a:xfrm>
          <a:prstGeom prst="rect">
            <a:avLst/>
          </a:prstGeom>
          <a:noFill/>
          <a:ln/>
        </p:spPr>
        <p:txBody>
          <a:bodyPr wrap="square" rtlCol="0" anchor="ctr"/>
          <a:lstStyle/>
          <a:p>
            <a:pPr indent="0" marL="0">
              <a:buNone/>
            </a:pPr>
            <a:r>
              <a:rPr lang="en-US" sz="1100" dirty="0">
                <a:solidFill>
                  <a:srgbClr val="888888"/>
                </a:solidFill>
                <a:latin typeface="Calibri" pitchFamily="34" charset="0"/>
                <a:ea typeface="Calibri" pitchFamily="34" charset="-122"/>
                <a:cs typeface="Calibri" pitchFamily="34" charset="-120"/>
              </a:rPr>
              <a:t>Light 300 · for captions and footnotes</a:t>
            </a:r>
            <a:endParaRPr lang="en-US" sz="1100" dirty="0"/>
          </a:p>
        </p:txBody>
      </p:sp>
      <p:sp>
        <p:nvSpPr>
          <p:cNvPr id="18" name="Text 16"/>
          <p:cNvSpPr/>
          <p:nvPr/>
        </p:nvSpPr>
        <p:spPr>
          <a:xfrm>
            <a:off x="4892040" y="4370832"/>
            <a:ext cx="3749040" cy="320040"/>
          </a:xfrm>
          <a:prstGeom prst="rect">
            <a:avLst/>
          </a:prstGeom>
          <a:noFill/>
          <a:ln/>
        </p:spPr>
        <p:txBody>
          <a:bodyPr wrap="square" rtlCol="0" anchor="ctr"/>
          <a:lstStyle/>
          <a:p>
            <a:pPr indent="0" marL="0">
              <a:buNone/>
            </a:pPr>
            <a:r>
              <a:rPr lang="en-US" sz="950" i="1" dirty="0">
                <a:solidFill>
                  <a:srgbClr val="AAAAAA"/>
                </a:solidFill>
                <a:latin typeface="Calibri" pitchFamily="34" charset="0"/>
                <a:ea typeface="Calibri" pitchFamily="34" charset="-122"/>
                <a:cs typeface="Calibri" pitchFamily="34" charset="-120"/>
              </a:rPr>
              <a:t>16px body · 1.65 line height · optimized for web</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Why These Fonts?</a:t>
            </a:r>
            <a:endParaRPr lang="en-US" sz="2200" dirty="0"/>
          </a:p>
        </p:txBody>
      </p:sp>
      <p:sp>
        <p:nvSpPr>
          <p:cNvPr id="5" name="Shape 3"/>
          <p:cNvSpPr/>
          <p:nvPr/>
        </p:nvSpPr>
        <p:spPr>
          <a:xfrm>
            <a:off x="365760" y="1005840"/>
            <a:ext cx="4023360" cy="3886200"/>
          </a:xfrm>
          <a:prstGeom prst="roundRect">
            <a:avLst>
              <a:gd name="adj" fmla="val 2353"/>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6" name="Shape 4"/>
          <p:cNvSpPr/>
          <p:nvPr/>
        </p:nvSpPr>
        <p:spPr>
          <a:xfrm>
            <a:off x="365760" y="1005840"/>
            <a:ext cx="4023360" cy="502920"/>
          </a:xfrm>
          <a:prstGeom prst="rect">
            <a:avLst/>
          </a:prstGeom>
          <a:solidFill>
            <a:srgbClr val="1B2E5E"/>
          </a:solidFill>
          <a:ln w="12700">
            <a:solidFill>
              <a:srgbClr val="1B2E5E"/>
            </a:solidFill>
            <a:prstDash val="solid"/>
          </a:ln>
        </p:spPr>
      </p:sp>
      <p:sp>
        <p:nvSpPr>
          <p:cNvPr id="7" name="Text 5"/>
          <p:cNvSpPr/>
          <p:nvPr/>
        </p:nvSpPr>
        <p:spPr>
          <a:xfrm>
            <a:off x="502920" y="1033272"/>
            <a:ext cx="3749040" cy="457200"/>
          </a:xfrm>
          <a:prstGeom prst="rect">
            <a:avLst/>
          </a:prstGeom>
          <a:noFill/>
          <a:ln/>
        </p:spPr>
        <p:txBody>
          <a:bodyPr wrap="square" rtlCol="0" anchor="ctr"/>
          <a:lstStyle/>
          <a:p>
            <a:pPr indent="0" marL="0">
              <a:buNone/>
            </a:pPr>
            <a:r>
              <a:rPr lang="en-US" sz="1500" b="1" dirty="0">
                <a:solidFill>
                  <a:srgbClr val="FFFFFF"/>
                </a:solidFill>
                <a:latin typeface="Cambria" pitchFamily="34" charset="0"/>
                <a:ea typeface="Cambria" pitchFamily="34" charset="-122"/>
                <a:cs typeface="Cambria" pitchFamily="34" charset="-120"/>
              </a:rPr>
              <a:t>Cormorant Garamond</a:t>
            </a:r>
            <a:endParaRPr lang="en-US" sz="1500" dirty="0"/>
          </a:p>
        </p:txBody>
      </p:sp>
      <p:sp>
        <p:nvSpPr>
          <p:cNvPr id="8" name="Text 6"/>
          <p:cNvSpPr/>
          <p:nvPr/>
        </p:nvSpPr>
        <p:spPr>
          <a:xfrm>
            <a:off x="502920" y="1572768"/>
            <a:ext cx="3749040" cy="384048"/>
          </a:xfrm>
          <a:prstGeom prst="rect">
            <a:avLst/>
          </a:prstGeom>
          <a:noFill/>
          <a:ln/>
        </p:spPr>
        <p:txBody>
          <a:bodyPr wrap="square" rtlCol="0" anchor="ctr"/>
          <a:lstStyle/>
          <a:p>
            <a:pPr indent="0" marL="0">
              <a:buNone/>
            </a:pPr>
            <a:r>
              <a:rPr lang="en-US" sz="1000" b="1" i="1" dirty="0">
                <a:solidFill>
                  <a:srgbClr val="1B2E5E"/>
                </a:solidFill>
                <a:latin typeface="Calibri" pitchFamily="34" charset="0"/>
                <a:ea typeface="Calibri" pitchFamily="34" charset="-122"/>
                <a:cs typeface="Calibri" pitchFamily="34" charset="-120"/>
              </a:rPr>
              <a:t>Heritage · Elegance · Mediterranean Character</a:t>
            </a:r>
            <a:endParaRPr lang="en-US" sz="1000" dirty="0"/>
          </a:p>
        </p:txBody>
      </p:sp>
      <p:sp>
        <p:nvSpPr>
          <p:cNvPr id="9" name="Text 7"/>
          <p:cNvSpPr/>
          <p:nvPr/>
        </p:nvSpPr>
        <p:spPr>
          <a:xfrm>
            <a:off x="502920" y="1993392"/>
            <a:ext cx="3749040" cy="521208"/>
          </a:xfrm>
          <a:prstGeom prst="rect">
            <a:avLst/>
          </a:prstGeom>
          <a:noFill/>
          <a:ln/>
        </p:spPr>
        <p:txBody>
          <a:bodyPr wrap="square" rtlCol="0" anchor="ctr"/>
          <a:lstStyle/>
          <a:p>
            <a:pPr indent="0" marL="0">
              <a:lnSpc>
                <a:spcPct val="130000"/>
              </a:lnSpc>
              <a:buNone/>
            </a:pPr>
            <a:r>
              <a:rPr lang="en-US" sz="10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Old-style serif with roots in 16th-century French typography — carries centuries of cultural prestige</a:t>
            </a:r>
            <a:endParaRPr lang="en-US" sz="1000" dirty="0"/>
          </a:p>
        </p:txBody>
      </p:sp>
      <p:sp>
        <p:nvSpPr>
          <p:cNvPr id="10" name="Text 8"/>
          <p:cNvSpPr/>
          <p:nvPr/>
        </p:nvSpPr>
        <p:spPr>
          <a:xfrm>
            <a:off x="502920" y="2560320"/>
            <a:ext cx="3749040" cy="521208"/>
          </a:xfrm>
          <a:prstGeom prst="rect">
            <a:avLst/>
          </a:prstGeom>
          <a:noFill/>
          <a:ln/>
        </p:spPr>
        <p:txBody>
          <a:bodyPr wrap="square" rtlCol="0" anchor="ctr"/>
          <a:lstStyle/>
          <a:p>
            <a:pPr indent="0" marL="0">
              <a:lnSpc>
                <a:spcPct val="130000"/>
              </a:lnSpc>
              <a:buNone/>
            </a:pPr>
            <a:r>
              <a:rPr lang="en-US" sz="10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Italic forms ideally suited for tourism brand voice: inviting, lyrical, aspirational</a:t>
            </a:r>
            <a:endParaRPr lang="en-US" sz="1000" dirty="0"/>
          </a:p>
        </p:txBody>
      </p:sp>
      <p:sp>
        <p:nvSpPr>
          <p:cNvPr id="11" name="Text 9"/>
          <p:cNvSpPr/>
          <p:nvPr/>
        </p:nvSpPr>
        <p:spPr>
          <a:xfrm>
            <a:off x="502920" y="3127248"/>
            <a:ext cx="3749040" cy="521208"/>
          </a:xfrm>
          <a:prstGeom prst="rect">
            <a:avLst/>
          </a:prstGeom>
          <a:noFill/>
          <a:ln/>
        </p:spPr>
        <p:txBody>
          <a:bodyPr wrap="square" rtlCol="0" anchor="ctr"/>
          <a:lstStyle/>
          <a:p>
            <a:pPr indent="0" marL="0">
              <a:lnSpc>
                <a:spcPct val="130000"/>
              </a:lnSpc>
              <a:buNone/>
            </a:pPr>
            <a:r>
              <a:rPr lang="en-US" sz="10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Strong differentiation from generic sans-serif competitors; projects authenticity</a:t>
            </a:r>
            <a:endParaRPr lang="en-US" sz="1000" dirty="0"/>
          </a:p>
        </p:txBody>
      </p:sp>
      <p:sp>
        <p:nvSpPr>
          <p:cNvPr id="12" name="Text 10"/>
          <p:cNvSpPr/>
          <p:nvPr/>
        </p:nvSpPr>
        <p:spPr>
          <a:xfrm>
            <a:off x="502920" y="3694176"/>
            <a:ext cx="3749040" cy="521208"/>
          </a:xfrm>
          <a:prstGeom prst="rect">
            <a:avLst/>
          </a:prstGeom>
          <a:noFill/>
          <a:ln/>
        </p:spPr>
        <p:txBody>
          <a:bodyPr wrap="square" rtlCol="0" anchor="ctr"/>
          <a:lstStyle/>
          <a:p>
            <a:pPr indent="0" marL="0">
              <a:lnSpc>
                <a:spcPct val="130000"/>
              </a:lnSpc>
              <a:buNone/>
            </a:pPr>
            <a:r>
              <a:rPr lang="en-US" sz="10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Open license (Google Fonts) — zero cost for web, print, and digital deployments</a:t>
            </a:r>
            <a:endParaRPr lang="en-US" sz="1000" dirty="0"/>
          </a:p>
        </p:txBody>
      </p:sp>
      <p:sp>
        <p:nvSpPr>
          <p:cNvPr id="13" name="Text 11"/>
          <p:cNvSpPr/>
          <p:nvPr/>
        </p:nvSpPr>
        <p:spPr>
          <a:xfrm>
            <a:off x="502920" y="4261104"/>
            <a:ext cx="3749040" cy="521208"/>
          </a:xfrm>
          <a:prstGeom prst="rect">
            <a:avLst/>
          </a:prstGeom>
          <a:noFill/>
          <a:ln/>
        </p:spPr>
        <p:txBody>
          <a:bodyPr wrap="square" rtlCol="0" anchor="ctr"/>
          <a:lstStyle/>
          <a:p>
            <a:pPr indent="0" marL="0">
              <a:lnSpc>
                <a:spcPct val="130000"/>
              </a:lnSpc>
              <a:buNone/>
            </a:pPr>
            <a:r>
              <a:rPr lang="en-US" sz="1000" b="1" dirty="0">
                <a:solidFill>
                  <a:srgbClr val="1B2E5E"/>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Light 300 weight creates refined display text that pairs perfectly with photography</a:t>
            </a:r>
            <a:endParaRPr lang="en-US" sz="1000" dirty="0"/>
          </a:p>
        </p:txBody>
      </p:sp>
      <p:sp>
        <p:nvSpPr>
          <p:cNvPr id="14" name="Shape 12"/>
          <p:cNvSpPr/>
          <p:nvPr/>
        </p:nvSpPr>
        <p:spPr>
          <a:xfrm>
            <a:off x="4754880" y="1005840"/>
            <a:ext cx="4023360" cy="3886200"/>
          </a:xfrm>
          <a:prstGeom prst="roundRect">
            <a:avLst>
              <a:gd name="adj" fmla="val 2353"/>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15" name="Shape 13"/>
          <p:cNvSpPr/>
          <p:nvPr/>
        </p:nvSpPr>
        <p:spPr>
          <a:xfrm>
            <a:off x="4754880" y="1005840"/>
            <a:ext cx="4023360" cy="502920"/>
          </a:xfrm>
          <a:prstGeom prst="rect">
            <a:avLst/>
          </a:prstGeom>
          <a:solidFill>
            <a:srgbClr val="1A9BC8"/>
          </a:solidFill>
          <a:ln w="12700">
            <a:solidFill>
              <a:srgbClr val="1A9BC8"/>
            </a:solidFill>
            <a:prstDash val="solid"/>
          </a:ln>
        </p:spPr>
      </p:sp>
      <p:sp>
        <p:nvSpPr>
          <p:cNvPr id="16" name="Text 14"/>
          <p:cNvSpPr/>
          <p:nvPr/>
        </p:nvSpPr>
        <p:spPr>
          <a:xfrm>
            <a:off x="4892040" y="1033272"/>
            <a:ext cx="3749040" cy="457200"/>
          </a:xfrm>
          <a:prstGeom prst="rect">
            <a:avLst/>
          </a:prstGeom>
          <a:noFill/>
          <a:ln/>
        </p:spPr>
        <p:txBody>
          <a:bodyPr wrap="square" rtlCol="0" anchor="ctr"/>
          <a:lstStyle/>
          <a:p>
            <a:pPr indent="0" marL="0">
              <a:buNone/>
            </a:pPr>
            <a:r>
              <a:rPr lang="en-US" sz="1500" b="1" dirty="0">
                <a:solidFill>
                  <a:srgbClr val="FFFFFF"/>
                </a:solidFill>
                <a:latin typeface="Cambria" pitchFamily="34" charset="0"/>
                <a:ea typeface="Cambria" pitchFamily="34" charset="-122"/>
                <a:cs typeface="Cambria" pitchFamily="34" charset="-120"/>
              </a:rPr>
              <a:t>Lato</a:t>
            </a:r>
            <a:endParaRPr lang="en-US" sz="1500" dirty="0"/>
          </a:p>
        </p:txBody>
      </p:sp>
      <p:sp>
        <p:nvSpPr>
          <p:cNvPr id="17" name="Text 15"/>
          <p:cNvSpPr/>
          <p:nvPr/>
        </p:nvSpPr>
        <p:spPr>
          <a:xfrm>
            <a:off x="4892040" y="1572768"/>
            <a:ext cx="3749040" cy="384048"/>
          </a:xfrm>
          <a:prstGeom prst="rect">
            <a:avLst/>
          </a:prstGeom>
          <a:noFill/>
          <a:ln/>
        </p:spPr>
        <p:txBody>
          <a:bodyPr wrap="square" rtlCol="0" anchor="ctr"/>
          <a:lstStyle/>
          <a:p>
            <a:pPr indent="0" marL="0">
              <a:buNone/>
            </a:pPr>
            <a:r>
              <a:rPr lang="en-US" sz="1000" b="1" i="1" dirty="0">
                <a:solidFill>
                  <a:srgbClr val="1A9BC8"/>
                </a:solidFill>
                <a:latin typeface="Calibri" pitchFamily="34" charset="0"/>
                <a:ea typeface="Calibri" pitchFamily="34" charset="-122"/>
                <a:cs typeface="Calibri" pitchFamily="34" charset="-120"/>
              </a:rPr>
              <a:t>Clarity · Warmth · Universal Readability</a:t>
            </a:r>
            <a:endParaRPr lang="en-US" sz="1000" dirty="0"/>
          </a:p>
        </p:txBody>
      </p:sp>
      <p:sp>
        <p:nvSpPr>
          <p:cNvPr id="18" name="Text 16"/>
          <p:cNvSpPr/>
          <p:nvPr/>
        </p:nvSpPr>
        <p:spPr>
          <a:xfrm>
            <a:off x="4892040" y="1993392"/>
            <a:ext cx="3749040" cy="521208"/>
          </a:xfrm>
          <a:prstGeom prst="rect">
            <a:avLst/>
          </a:prstGeom>
          <a:noFill/>
          <a:ln/>
        </p:spPr>
        <p:txBody>
          <a:bodyPr wrap="square" rtlCol="0" anchor="ctr"/>
          <a:lstStyle/>
          <a:p>
            <a:pPr indent="0" marL="0">
              <a:lnSpc>
                <a:spcPct val="130000"/>
              </a:lnSpc>
              <a:buNone/>
            </a:pPr>
            <a:r>
              <a:rPr lang="en-US" sz="10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Humanist sans-serif designed by Polish designer Łukasz Dziedzic — warmth not coldness</a:t>
            </a:r>
            <a:endParaRPr lang="en-US" sz="1000" dirty="0"/>
          </a:p>
        </p:txBody>
      </p:sp>
      <p:sp>
        <p:nvSpPr>
          <p:cNvPr id="19" name="Text 17"/>
          <p:cNvSpPr/>
          <p:nvPr/>
        </p:nvSpPr>
        <p:spPr>
          <a:xfrm>
            <a:off x="4892040" y="2560320"/>
            <a:ext cx="3749040" cy="521208"/>
          </a:xfrm>
          <a:prstGeom prst="rect">
            <a:avLst/>
          </a:prstGeom>
          <a:noFill/>
          <a:ln/>
        </p:spPr>
        <p:txBody>
          <a:bodyPr wrap="square" rtlCol="0" anchor="ctr"/>
          <a:lstStyle/>
          <a:p>
            <a:pPr indent="0" marL="0">
              <a:lnSpc>
                <a:spcPct val="130000"/>
              </a:lnSpc>
              <a:buNone/>
            </a:pPr>
            <a:r>
              <a:rPr lang="en-US" sz="10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Exceptional legibility across all screen resolutions, sizes, and environments</a:t>
            </a:r>
            <a:endParaRPr lang="en-US" sz="1000" dirty="0"/>
          </a:p>
        </p:txBody>
      </p:sp>
      <p:sp>
        <p:nvSpPr>
          <p:cNvPr id="20" name="Text 18"/>
          <p:cNvSpPr/>
          <p:nvPr/>
        </p:nvSpPr>
        <p:spPr>
          <a:xfrm>
            <a:off x="4892040" y="3127248"/>
            <a:ext cx="3749040" cy="521208"/>
          </a:xfrm>
          <a:prstGeom prst="rect">
            <a:avLst/>
          </a:prstGeom>
          <a:noFill/>
          <a:ln/>
        </p:spPr>
        <p:txBody>
          <a:bodyPr wrap="square" rtlCol="0" anchor="ctr"/>
          <a:lstStyle/>
          <a:p>
            <a:pPr indent="0" marL="0">
              <a:lnSpc>
                <a:spcPct val="130000"/>
              </a:lnSpc>
              <a:buNone/>
            </a:pPr>
            <a:r>
              <a:rPr lang="en-US" sz="10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Multiple weights (300–900) provide flexible typographic hierarchy</a:t>
            </a:r>
            <a:endParaRPr lang="en-US" sz="1000" dirty="0"/>
          </a:p>
        </p:txBody>
      </p:sp>
      <p:sp>
        <p:nvSpPr>
          <p:cNvPr id="21" name="Text 19"/>
          <p:cNvSpPr/>
          <p:nvPr/>
        </p:nvSpPr>
        <p:spPr>
          <a:xfrm>
            <a:off x="4892040" y="3694176"/>
            <a:ext cx="3749040" cy="521208"/>
          </a:xfrm>
          <a:prstGeom prst="rect">
            <a:avLst/>
          </a:prstGeom>
          <a:noFill/>
          <a:ln/>
        </p:spPr>
        <p:txBody>
          <a:bodyPr wrap="square" rtlCol="0" anchor="ctr"/>
          <a:lstStyle/>
          <a:p>
            <a:pPr indent="0" marL="0">
              <a:lnSpc>
                <a:spcPct val="130000"/>
              </a:lnSpc>
              <a:buNone/>
            </a:pPr>
            <a:r>
              <a:rPr lang="en-US" sz="10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Originally designed for a corporate client — proven in institutional contexts</a:t>
            </a:r>
            <a:endParaRPr lang="en-US" sz="1000" dirty="0"/>
          </a:p>
        </p:txBody>
      </p:sp>
      <p:sp>
        <p:nvSpPr>
          <p:cNvPr id="22" name="Text 20"/>
          <p:cNvSpPr/>
          <p:nvPr/>
        </p:nvSpPr>
        <p:spPr>
          <a:xfrm>
            <a:off x="4892040" y="4261104"/>
            <a:ext cx="3749040" cy="521208"/>
          </a:xfrm>
          <a:prstGeom prst="rect">
            <a:avLst/>
          </a:prstGeom>
          <a:noFill/>
          <a:ln/>
        </p:spPr>
        <p:txBody>
          <a:bodyPr wrap="square" rtlCol="0" anchor="ctr"/>
          <a:lstStyle/>
          <a:p>
            <a:pPr indent="0" marL="0">
              <a:lnSpc>
                <a:spcPct val="130000"/>
              </a:lnSpc>
              <a:buNone/>
            </a:pPr>
            <a:r>
              <a:rPr lang="en-US" sz="1000" b="1" dirty="0">
                <a:solidFill>
                  <a:srgbClr val="1A9BC8"/>
                </a:solidFill>
                <a:latin typeface="Calibri" pitchFamily="34" charset="0"/>
                <a:ea typeface="Calibri" pitchFamily="34" charset="-122"/>
                <a:cs typeface="Calibri" pitchFamily="34" charset="-120"/>
              </a:rPr>
              <a:t>·  </a:t>
            </a:r>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Open license (Google Fonts); widely supported across all platforms and browsers</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Typographic Scale</a:t>
            </a:r>
            <a:endParaRPr lang="en-US" sz="2200" dirty="0"/>
          </a:p>
        </p:txBody>
      </p:sp>
      <p:sp>
        <p:nvSpPr>
          <p:cNvPr id="5" name="Text 3"/>
          <p:cNvSpPr/>
          <p:nvPr/>
        </p:nvSpPr>
        <p:spPr>
          <a:xfrm>
            <a:off x="365760" y="1005840"/>
            <a:ext cx="822960" cy="438912"/>
          </a:xfrm>
          <a:prstGeom prst="rect">
            <a:avLst/>
          </a:prstGeom>
          <a:noFill/>
          <a:ln/>
        </p:spPr>
        <p:txBody>
          <a:bodyPr wrap="square" rtlCol="0" anchor="t"/>
          <a:lstStyle/>
          <a:p>
            <a:pPr indent="0" marL="0">
              <a:buNone/>
            </a:pPr>
            <a:r>
              <a:rPr lang="en-US" sz="900" b="1" dirty="0">
                <a:solidFill>
                  <a:srgbClr val="1A9BC8"/>
                </a:solidFill>
                <a:latin typeface="Calibri" pitchFamily="34" charset="0"/>
                <a:ea typeface="Calibri" pitchFamily="34" charset="-122"/>
                <a:cs typeface="Calibri" pitchFamily="34" charset="-120"/>
              </a:rPr>
              <a:t>Display</a:t>
            </a:r>
            <a:endParaRPr lang="en-US" sz="900" dirty="0"/>
          </a:p>
        </p:txBody>
      </p:sp>
      <p:sp>
        <p:nvSpPr>
          <p:cNvPr id="6" name="Text 4"/>
          <p:cNvSpPr/>
          <p:nvPr/>
        </p:nvSpPr>
        <p:spPr>
          <a:xfrm>
            <a:off x="1234440" y="1005840"/>
            <a:ext cx="548640" cy="438912"/>
          </a:xfrm>
          <a:prstGeom prst="rect">
            <a:avLst/>
          </a:prstGeom>
          <a:noFill/>
          <a:ln/>
        </p:spPr>
        <p:txBody>
          <a:bodyPr wrap="square" rtlCol="0" anchor="t"/>
          <a:lstStyle/>
          <a:p>
            <a:pPr indent="0" marL="0">
              <a:buNone/>
            </a:pPr>
            <a:r>
              <a:rPr lang="en-US" sz="900" dirty="0">
                <a:solidFill>
                  <a:srgbClr val="AAAAAA"/>
                </a:solidFill>
                <a:latin typeface="Calibri" pitchFamily="34" charset="0"/>
                <a:ea typeface="Calibri" pitchFamily="34" charset="-122"/>
                <a:cs typeface="Calibri" pitchFamily="34" charset="-120"/>
              </a:rPr>
              <a:t>32pt</a:t>
            </a:r>
            <a:endParaRPr lang="en-US" sz="900" dirty="0"/>
          </a:p>
        </p:txBody>
      </p:sp>
      <p:sp>
        <p:nvSpPr>
          <p:cNvPr id="7" name="Text 5"/>
          <p:cNvSpPr/>
          <p:nvPr/>
        </p:nvSpPr>
        <p:spPr>
          <a:xfrm>
            <a:off x="1828800" y="1005840"/>
            <a:ext cx="1280160" cy="438912"/>
          </a:xfrm>
          <a:prstGeom prst="rect">
            <a:avLst/>
          </a:prstGeom>
          <a:noFill/>
          <a:ln/>
        </p:spPr>
        <p:txBody>
          <a:bodyPr wrap="square" rtlCol="0" anchor="t"/>
          <a:lstStyle/>
          <a:p>
            <a:pPr indent="0" marL="0">
              <a:buNone/>
            </a:pPr>
            <a:r>
              <a:rPr lang="en-US" sz="900" i="1" dirty="0">
                <a:solidFill>
                  <a:srgbClr val="888888"/>
                </a:solidFill>
                <a:latin typeface="Calibri" pitchFamily="34" charset="0"/>
                <a:ea typeface="Calibri" pitchFamily="34" charset="-122"/>
                <a:cs typeface="Calibri" pitchFamily="34" charset="-120"/>
              </a:rPr>
              <a:t>Light 300</a:t>
            </a:r>
            <a:endParaRPr lang="en-US" sz="900" dirty="0"/>
          </a:p>
        </p:txBody>
      </p:sp>
      <p:sp>
        <p:nvSpPr>
          <p:cNvPr id="8" name="Text 6"/>
          <p:cNvSpPr/>
          <p:nvPr/>
        </p:nvSpPr>
        <p:spPr>
          <a:xfrm>
            <a:off x="3200400" y="1005840"/>
            <a:ext cx="5577840" cy="438912"/>
          </a:xfrm>
          <a:prstGeom prst="rect">
            <a:avLst/>
          </a:prstGeom>
          <a:noFill/>
          <a:ln/>
        </p:spPr>
        <p:txBody>
          <a:bodyPr wrap="square" rtlCol="0" anchor="t"/>
          <a:lstStyle/>
          <a:p>
            <a:pPr indent="0" marL="0">
              <a:lnSpc>
                <a:spcPct val="130000"/>
              </a:lnSpc>
              <a:buNone/>
            </a:pPr>
            <a:r>
              <a:rPr lang="en-US" sz="1984" i="1" dirty="0">
                <a:solidFill>
                  <a:srgbClr val="2A2A2A"/>
                </a:solidFill>
                <a:latin typeface="Cambria" pitchFamily="34" charset="0"/>
                <a:ea typeface="Cambria" pitchFamily="34" charset="-122"/>
                <a:cs typeface="Cambria" pitchFamily="34" charset="-120"/>
              </a:rPr>
              <a:t>Alanya — Where the Mediterranean Comes Alive</a:t>
            </a:r>
            <a:endParaRPr lang="en-US" sz="1984" dirty="0"/>
          </a:p>
        </p:txBody>
      </p:sp>
      <p:sp>
        <p:nvSpPr>
          <p:cNvPr id="9" name="Shape 7"/>
          <p:cNvSpPr/>
          <p:nvPr/>
        </p:nvSpPr>
        <p:spPr>
          <a:xfrm>
            <a:off x="365760" y="1463040"/>
            <a:ext cx="8412480" cy="0"/>
          </a:xfrm>
          <a:prstGeom prst="line">
            <a:avLst/>
          </a:prstGeom>
          <a:noFill/>
          <a:ln w="6350">
            <a:solidFill>
              <a:srgbClr val="F0F0F0"/>
            </a:solidFill>
            <a:prstDash val="solid"/>
          </a:ln>
        </p:spPr>
      </p:sp>
      <p:sp>
        <p:nvSpPr>
          <p:cNvPr id="10" name="Text 8"/>
          <p:cNvSpPr/>
          <p:nvPr/>
        </p:nvSpPr>
        <p:spPr>
          <a:xfrm>
            <a:off x="365760" y="1490472"/>
            <a:ext cx="822960" cy="438912"/>
          </a:xfrm>
          <a:prstGeom prst="rect">
            <a:avLst/>
          </a:prstGeom>
          <a:noFill/>
          <a:ln/>
        </p:spPr>
        <p:txBody>
          <a:bodyPr wrap="square" rtlCol="0" anchor="t"/>
          <a:lstStyle/>
          <a:p>
            <a:pPr indent="0" marL="0">
              <a:buNone/>
            </a:pPr>
            <a:r>
              <a:rPr lang="en-US" sz="900" b="1" dirty="0">
                <a:solidFill>
                  <a:srgbClr val="1A9BC8"/>
                </a:solidFill>
                <a:latin typeface="Calibri" pitchFamily="34" charset="0"/>
                <a:ea typeface="Calibri" pitchFamily="34" charset="-122"/>
                <a:cs typeface="Calibri" pitchFamily="34" charset="-120"/>
              </a:rPr>
              <a:t>H1</a:t>
            </a:r>
            <a:endParaRPr lang="en-US" sz="900" dirty="0"/>
          </a:p>
        </p:txBody>
      </p:sp>
      <p:sp>
        <p:nvSpPr>
          <p:cNvPr id="11" name="Text 9"/>
          <p:cNvSpPr/>
          <p:nvPr/>
        </p:nvSpPr>
        <p:spPr>
          <a:xfrm>
            <a:off x="1234440" y="1490472"/>
            <a:ext cx="548640" cy="438912"/>
          </a:xfrm>
          <a:prstGeom prst="rect">
            <a:avLst/>
          </a:prstGeom>
          <a:noFill/>
          <a:ln/>
        </p:spPr>
        <p:txBody>
          <a:bodyPr wrap="square" rtlCol="0" anchor="t"/>
          <a:lstStyle/>
          <a:p>
            <a:pPr indent="0" marL="0">
              <a:buNone/>
            </a:pPr>
            <a:r>
              <a:rPr lang="en-US" sz="900" dirty="0">
                <a:solidFill>
                  <a:srgbClr val="AAAAAA"/>
                </a:solidFill>
                <a:latin typeface="Calibri" pitchFamily="34" charset="0"/>
                <a:ea typeface="Calibri" pitchFamily="34" charset="-122"/>
                <a:cs typeface="Calibri" pitchFamily="34" charset="-120"/>
              </a:rPr>
              <a:t>24pt</a:t>
            </a:r>
            <a:endParaRPr lang="en-US" sz="900" dirty="0"/>
          </a:p>
        </p:txBody>
      </p:sp>
      <p:sp>
        <p:nvSpPr>
          <p:cNvPr id="12" name="Text 10"/>
          <p:cNvSpPr/>
          <p:nvPr/>
        </p:nvSpPr>
        <p:spPr>
          <a:xfrm>
            <a:off x="1828800" y="1490472"/>
            <a:ext cx="1280160" cy="438912"/>
          </a:xfrm>
          <a:prstGeom prst="rect">
            <a:avLst/>
          </a:prstGeom>
          <a:noFill/>
          <a:ln/>
        </p:spPr>
        <p:txBody>
          <a:bodyPr wrap="square" rtlCol="0" anchor="t"/>
          <a:lstStyle/>
          <a:p>
            <a:pPr indent="0" marL="0">
              <a:buNone/>
            </a:pPr>
            <a:r>
              <a:rPr lang="en-US" sz="900" i="1" dirty="0">
                <a:solidFill>
                  <a:srgbClr val="888888"/>
                </a:solidFill>
                <a:latin typeface="Calibri" pitchFamily="34" charset="0"/>
                <a:ea typeface="Calibri" pitchFamily="34" charset="-122"/>
                <a:cs typeface="Calibri" pitchFamily="34" charset="-120"/>
              </a:rPr>
              <a:t>Regular 400</a:t>
            </a:r>
            <a:endParaRPr lang="en-US" sz="900" dirty="0"/>
          </a:p>
        </p:txBody>
      </p:sp>
      <p:sp>
        <p:nvSpPr>
          <p:cNvPr id="13" name="Text 11"/>
          <p:cNvSpPr/>
          <p:nvPr/>
        </p:nvSpPr>
        <p:spPr>
          <a:xfrm>
            <a:off x="3200400" y="1490472"/>
            <a:ext cx="5577840" cy="438912"/>
          </a:xfrm>
          <a:prstGeom prst="rect">
            <a:avLst/>
          </a:prstGeom>
          <a:noFill/>
          <a:ln/>
        </p:spPr>
        <p:txBody>
          <a:bodyPr wrap="square" rtlCol="0" anchor="t"/>
          <a:lstStyle/>
          <a:p>
            <a:pPr indent="0" marL="0">
              <a:lnSpc>
                <a:spcPct val="130000"/>
              </a:lnSpc>
              <a:buNone/>
            </a:pPr>
            <a:r>
              <a:rPr lang="en-US" sz="1488" dirty="0">
                <a:solidFill>
                  <a:srgbClr val="2A2A2A"/>
                </a:solidFill>
                <a:latin typeface="Cambria" pitchFamily="34" charset="0"/>
                <a:ea typeface="Cambria" pitchFamily="34" charset="-122"/>
                <a:cs typeface="Cambria" pitchFamily="34" charset="-120"/>
              </a:rPr>
              <a:t>Tourism Excellence on the Turkish Riviera</a:t>
            </a:r>
            <a:endParaRPr lang="en-US" sz="1488" dirty="0"/>
          </a:p>
        </p:txBody>
      </p:sp>
      <p:sp>
        <p:nvSpPr>
          <p:cNvPr id="14" name="Shape 12"/>
          <p:cNvSpPr/>
          <p:nvPr/>
        </p:nvSpPr>
        <p:spPr>
          <a:xfrm>
            <a:off x="365760" y="1947672"/>
            <a:ext cx="8412480" cy="0"/>
          </a:xfrm>
          <a:prstGeom prst="line">
            <a:avLst/>
          </a:prstGeom>
          <a:noFill/>
          <a:ln w="6350">
            <a:solidFill>
              <a:srgbClr val="F0F0F0"/>
            </a:solidFill>
            <a:prstDash val="solid"/>
          </a:ln>
        </p:spPr>
      </p:sp>
      <p:sp>
        <p:nvSpPr>
          <p:cNvPr id="15" name="Text 13"/>
          <p:cNvSpPr/>
          <p:nvPr/>
        </p:nvSpPr>
        <p:spPr>
          <a:xfrm>
            <a:off x="365760" y="1975104"/>
            <a:ext cx="822960" cy="438912"/>
          </a:xfrm>
          <a:prstGeom prst="rect">
            <a:avLst/>
          </a:prstGeom>
          <a:noFill/>
          <a:ln/>
        </p:spPr>
        <p:txBody>
          <a:bodyPr wrap="square" rtlCol="0" anchor="t"/>
          <a:lstStyle/>
          <a:p>
            <a:pPr indent="0" marL="0">
              <a:buNone/>
            </a:pPr>
            <a:r>
              <a:rPr lang="en-US" sz="900" b="1" dirty="0">
                <a:solidFill>
                  <a:srgbClr val="1A9BC8"/>
                </a:solidFill>
                <a:latin typeface="Calibri" pitchFamily="34" charset="0"/>
                <a:ea typeface="Calibri" pitchFamily="34" charset="-122"/>
                <a:cs typeface="Calibri" pitchFamily="34" charset="-120"/>
              </a:rPr>
              <a:t>H2</a:t>
            </a:r>
            <a:endParaRPr lang="en-US" sz="900" dirty="0"/>
          </a:p>
        </p:txBody>
      </p:sp>
      <p:sp>
        <p:nvSpPr>
          <p:cNvPr id="16" name="Text 14"/>
          <p:cNvSpPr/>
          <p:nvPr/>
        </p:nvSpPr>
        <p:spPr>
          <a:xfrm>
            <a:off x="1234440" y="1975104"/>
            <a:ext cx="548640" cy="438912"/>
          </a:xfrm>
          <a:prstGeom prst="rect">
            <a:avLst/>
          </a:prstGeom>
          <a:noFill/>
          <a:ln/>
        </p:spPr>
        <p:txBody>
          <a:bodyPr wrap="square" rtlCol="0" anchor="t"/>
          <a:lstStyle/>
          <a:p>
            <a:pPr indent="0" marL="0">
              <a:buNone/>
            </a:pPr>
            <a:r>
              <a:rPr lang="en-US" sz="900" dirty="0">
                <a:solidFill>
                  <a:srgbClr val="AAAAAA"/>
                </a:solidFill>
                <a:latin typeface="Calibri" pitchFamily="34" charset="0"/>
                <a:ea typeface="Calibri" pitchFamily="34" charset="-122"/>
                <a:cs typeface="Calibri" pitchFamily="34" charset="-120"/>
              </a:rPr>
              <a:t>18pt</a:t>
            </a:r>
            <a:endParaRPr lang="en-US" sz="900" dirty="0"/>
          </a:p>
        </p:txBody>
      </p:sp>
      <p:sp>
        <p:nvSpPr>
          <p:cNvPr id="17" name="Text 15"/>
          <p:cNvSpPr/>
          <p:nvPr/>
        </p:nvSpPr>
        <p:spPr>
          <a:xfrm>
            <a:off x="1828800" y="1975104"/>
            <a:ext cx="1280160" cy="438912"/>
          </a:xfrm>
          <a:prstGeom prst="rect">
            <a:avLst/>
          </a:prstGeom>
          <a:noFill/>
          <a:ln/>
        </p:spPr>
        <p:txBody>
          <a:bodyPr wrap="square" rtlCol="0" anchor="t"/>
          <a:lstStyle/>
          <a:p>
            <a:pPr indent="0" marL="0">
              <a:buNone/>
            </a:pPr>
            <a:r>
              <a:rPr lang="en-US" sz="900" i="1" dirty="0">
                <a:solidFill>
                  <a:srgbClr val="888888"/>
                </a:solidFill>
                <a:latin typeface="Calibri" pitchFamily="34" charset="0"/>
                <a:ea typeface="Calibri" pitchFamily="34" charset="-122"/>
                <a:cs typeface="Calibri" pitchFamily="34" charset="-120"/>
              </a:rPr>
              <a:t>SemiBold 600</a:t>
            </a:r>
            <a:endParaRPr lang="en-US" sz="900" dirty="0"/>
          </a:p>
        </p:txBody>
      </p:sp>
      <p:sp>
        <p:nvSpPr>
          <p:cNvPr id="18" name="Text 16"/>
          <p:cNvSpPr/>
          <p:nvPr/>
        </p:nvSpPr>
        <p:spPr>
          <a:xfrm>
            <a:off x="3200400" y="1975104"/>
            <a:ext cx="5577840" cy="438912"/>
          </a:xfrm>
          <a:prstGeom prst="rect">
            <a:avLst/>
          </a:prstGeom>
          <a:noFill/>
          <a:ln/>
        </p:spPr>
        <p:txBody>
          <a:bodyPr wrap="square" rtlCol="0" anchor="t"/>
          <a:lstStyle/>
          <a:p>
            <a:pPr indent="0" marL="0">
              <a:lnSpc>
                <a:spcPct val="130000"/>
              </a:lnSpc>
              <a:buNone/>
            </a:pPr>
            <a:r>
              <a:rPr lang="en-US" sz="1116" dirty="0">
                <a:solidFill>
                  <a:srgbClr val="2A2A2A"/>
                </a:solidFill>
                <a:latin typeface="Cambria" pitchFamily="34" charset="0"/>
                <a:ea typeface="Cambria" pitchFamily="34" charset="-122"/>
                <a:cs typeface="Cambria" pitchFamily="34" charset="-120"/>
              </a:rPr>
              <a:t>Member Hotels &amp; Partnership Program</a:t>
            </a:r>
            <a:endParaRPr lang="en-US" sz="1116" dirty="0"/>
          </a:p>
        </p:txBody>
      </p:sp>
      <p:sp>
        <p:nvSpPr>
          <p:cNvPr id="19" name="Shape 17"/>
          <p:cNvSpPr/>
          <p:nvPr/>
        </p:nvSpPr>
        <p:spPr>
          <a:xfrm>
            <a:off x="365760" y="2432304"/>
            <a:ext cx="8412480" cy="0"/>
          </a:xfrm>
          <a:prstGeom prst="line">
            <a:avLst/>
          </a:prstGeom>
          <a:noFill/>
          <a:ln w="6350">
            <a:solidFill>
              <a:srgbClr val="F0F0F0"/>
            </a:solidFill>
            <a:prstDash val="solid"/>
          </a:ln>
        </p:spPr>
      </p:sp>
      <p:sp>
        <p:nvSpPr>
          <p:cNvPr id="20" name="Text 18"/>
          <p:cNvSpPr/>
          <p:nvPr/>
        </p:nvSpPr>
        <p:spPr>
          <a:xfrm>
            <a:off x="365760" y="2459736"/>
            <a:ext cx="822960" cy="438912"/>
          </a:xfrm>
          <a:prstGeom prst="rect">
            <a:avLst/>
          </a:prstGeom>
          <a:noFill/>
          <a:ln/>
        </p:spPr>
        <p:txBody>
          <a:bodyPr wrap="square" rtlCol="0" anchor="t"/>
          <a:lstStyle/>
          <a:p>
            <a:pPr indent="0" marL="0">
              <a:buNone/>
            </a:pPr>
            <a:r>
              <a:rPr lang="en-US" sz="900" b="1" dirty="0">
                <a:solidFill>
                  <a:srgbClr val="1A9BC8"/>
                </a:solidFill>
                <a:latin typeface="Calibri" pitchFamily="34" charset="0"/>
                <a:ea typeface="Calibri" pitchFamily="34" charset="-122"/>
                <a:cs typeface="Calibri" pitchFamily="34" charset="-120"/>
              </a:rPr>
              <a:t>H3</a:t>
            </a:r>
            <a:endParaRPr lang="en-US" sz="900" dirty="0"/>
          </a:p>
        </p:txBody>
      </p:sp>
      <p:sp>
        <p:nvSpPr>
          <p:cNvPr id="21" name="Text 19"/>
          <p:cNvSpPr/>
          <p:nvPr/>
        </p:nvSpPr>
        <p:spPr>
          <a:xfrm>
            <a:off x="1234440" y="2459736"/>
            <a:ext cx="548640" cy="438912"/>
          </a:xfrm>
          <a:prstGeom prst="rect">
            <a:avLst/>
          </a:prstGeom>
          <a:noFill/>
          <a:ln/>
        </p:spPr>
        <p:txBody>
          <a:bodyPr wrap="square" rtlCol="0" anchor="t"/>
          <a:lstStyle/>
          <a:p>
            <a:pPr indent="0" marL="0">
              <a:buNone/>
            </a:pPr>
            <a:r>
              <a:rPr lang="en-US" sz="900" dirty="0">
                <a:solidFill>
                  <a:srgbClr val="AAAAAA"/>
                </a:solidFill>
                <a:latin typeface="Calibri" pitchFamily="34" charset="0"/>
                <a:ea typeface="Calibri" pitchFamily="34" charset="-122"/>
                <a:cs typeface="Calibri" pitchFamily="34" charset="-120"/>
              </a:rPr>
              <a:t>14pt</a:t>
            </a:r>
            <a:endParaRPr lang="en-US" sz="900" dirty="0"/>
          </a:p>
        </p:txBody>
      </p:sp>
      <p:sp>
        <p:nvSpPr>
          <p:cNvPr id="22" name="Text 20"/>
          <p:cNvSpPr/>
          <p:nvPr/>
        </p:nvSpPr>
        <p:spPr>
          <a:xfrm>
            <a:off x="1828800" y="2459736"/>
            <a:ext cx="1280160" cy="438912"/>
          </a:xfrm>
          <a:prstGeom prst="rect">
            <a:avLst/>
          </a:prstGeom>
          <a:noFill/>
          <a:ln/>
        </p:spPr>
        <p:txBody>
          <a:bodyPr wrap="square" rtlCol="0" anchor="t"/>
          <a:lstStyle/>
          <a:p>
            <a:pPr indent="0" marL="0">
              <a:buNone/>
            </a:pPr>
            <a:r>
              <a:rPr lang="en-US" sz="900" i="1" dirty="0">
                <a:solidFill>
                  <a:srgbClr val="888888"/>
                </a:solidFill>
                <a:latin typeface="Calibri" pitchFamily="34" charset="0"/>
                <a:ea typeface="Calibri" pitchFamily="34" charset="-122"/>
                <a:cs typeface="Calibri" pitchFamily="34" charset="-120"/>
              </a:rPr>
              <a:t>Regular 400</a:t>
            </a:r>
            <a:endParaRPr lang="en-US" sz="900" dirty="0"/>
          </a:p>
        </p:txBody>
      </p:sp>
      <p:sp>
        <p:nvSpPr>
          <p:cNvPr id="23" name="Text 21"/>
          <p:cNvSpPr/>
          <p:nvPr/>
        </p:nvSpPr>
        <p:spPr>
          <a:xfrm>
            <a:off x="3200400" y="2459736"/>
            <a:ext cx="5577840" cy="438912"/>
          </a:xfrm>
          <a:prstGeom prst="rect">
            <a:avLst/>
          </a:prstGeom>
          <a:noFill/>
          <a:ln/>
        </p:spPr>
        <p:txBody>
          <a:bodyPr wrap="square" rtlCol="0" anchor="t"/>
          <a:lstStyle/>
          <a:p>
            <a:pPr indent="0" marL="0">
              <a:lnSpc>
                <a:spcPct val="130000"/>
              </a:lnSpc>
              <a:buNone/>
            </a:pPr>
            <a:r>
              <a:rPr lang="en-US" sz="868" i="1" dirty="0">
                <a:solidFill>
                  <a:srgbClr val="2A2A2A"/>
                </a:solidFill>
                <a:latin typeface="Cambria" pitchFamily="34" charset="0"/>
                <a:ea typeface="Cambria" pitchFamily="34" charset="-122"/>
                <a:cs typeface="Cambria" pitchFamily="34" charset="-120"/>
              </a:rPr>
              <a:t>Alanya Region Overview</a:t>
            </a:r>
            <a:endParaRPr lang="en-US" sz="868" dirty="0"/>
          </a:p>
        </p:txBody>
      </p:sp>
      <p:sp>
        <p:nvSpPr>
          <p:cNvPr id="24" name="Shape 22"/>
          <p:cNvSpPr/>
          <p:nvPr/>
        </p:nvSpPr>
        <p:spPr>
          <a:xfrm>
            <a:off x="365760" y="2916936"/>
            <a:ext cx="8412480" cy="0"/>
          </a:xfrm>
          <a:prstGeom prst="line">
            <a:avLst/>
          </a:prstGeom>
          <a:noFill/>
          <a:ln w="6350">
            <a:solidFill>
              <a:srgbClr val="F0F0F0"/>
            </a:solidFill>
            <a:prstDash val="solid"/>
          </a:ln>
        </p:spPr>
      </p:sp>
      <p:sp>
        <p:nvSpPr>
          <p:cNvPr id="25" name="Text 23"/>
          <p:cNvSpPr/>
          <p:nvPr/>
        </p:nvSpPr>
        <p:spPr>
          <a:xfrm>
            <a:off x="365760" y="2944368"/>
            <a:ext cx="822960" cy="621792"/>
          </a:xfrm>
          <a:prstGeom prst="rect">
            <a:avLst/>
          </a:prstGeom>
          <a:noFill/>
          <a:ln/>
        </p:spPr>
        <p:txBody>
          <a:bodyPr wrap="square" rtlCol="0" anchor="t"/>
          <a:lstStyle/>
          <a:p>
            <a:pPr indent="0" marL="0">
              <a:buNone/>
            </a:pPr>
            <a:r>
              <a:rPr lang="en-US" sz="900" b="1" dirty="0">
                <a:solidFill>
                  <a:srgbClr val="1A9BC8"/>
                </a:solidFill>
                <a:latin typeface="Calibri" pitchFamily="34" charset="0"/>
                <a:ea typeface="Calibri" pitchFamily="34" charset="-122"/>
                <a:cs typeface="Calibri" pitchFamily="34" charset="-120"/>
              </a:rPr>
              <a:t>Body</a:t>
            </a:r>
            <a:endParaRPr lang="en-US" sz="900" dirty="0"/>
          </a:p>
        </p:txBody>
      </p:sp>
      <p:sp>
        <p:nvSpPr>
          <p:cNvPr id="26" name="Text 24"/>
          <p:cNvSpPr/>
          <p:nvPr/>
        </p:nvSpPr>
        <p:spPr>
          <a:xfrm>
            <a:off x="1234440" y="2944368"/>
            <a:ext cx="548640" cy="621792"/>
          </a:xfrm>
          <a:prstGeom prst="rect">
            <a:avLst/>
          </a:prstGeom>
          <a:noFill/>
          <a:ln/>
        </p:spPr>
        <p:txBody>
          <a:bodyPr wrap="square" rtlCol="0" anchor="t"/>
          <a:lstStyle/>
          <a:p>
            <a:pPr indent="0" marL="0">
              <a:buNone/>
            </a:pPr>
            <a:r>
              <a:rPr lang="en-US" sz="900" dirty="0">
                <a:solidFill>
                  <a:srgbClr val="AAAAAA"/>
                </a:solidFill>
                <a:latin typeface="Calibri" pitchFamily="34" charset="0"/>
                <a:ea typeface="Calibri" pitchFamily="34" charset="-122"/>
                <a:cs typeface="Calibri" pitchFamily="34" charset="-120"/>
              </a:rPr>
              <a:t>12pt</a:t>
            </a:r>
            <a:endParaRPr lang="en-US" sz="900" dirty="0"/>
          </a:p>
        </p:txBody>
      </p:sp>
      <p:sp>
        <p:nvSpPr>
          <p:cNvPr id="27" name="Text 25"/>
          <p:cNvSpPr/>
          <p:nvPr/>
        </p:nvSpPr>
        <p:spPr>
          <a:xfrm>
            <a:off x="1828800" y="2944368"/>
            <a:ext cx="1280160" cy="621792"/>
          </a:xfrm>
          <a:prstGeom prst="rect">
            <a:avLst/>
          </a:prstGeom>
          <a:noFill/>
          <a:ln/>
        </p:spPr>
        <p:txBody>
          <a:bodyPr wrap="square" rtlCol="0" anchor="t"/>
          <a:lstStyle/>
          <a:p>
            <a:pPr indent="0" marL="0">
              <a:buNone/>
            </a:pPr>
            <a:r>
              <a:rPr lang="en-US" sz="900" i="1" dirty="0">
                <a:solidFill>
                  <a:srgbClr val="888888"/>
                </a:solidFill>
                <a:latin typeface="Calibri" pitchFamily="34" charset="0"/>
                <a:ea typeface="Calibri" pitchFamily="34" charset="-122"/>
                <a:cs typeface="Calibri" pitchFamily="34" charset="-120"/>
              </a:rPr>
              <a:t>Regular 400</a:t>
            </a:r>
            <a:endParaRPr lang="en-US" sz="900" dirty="0"/>
          </a:p>
        </p:txBody>
      </p:sp>
      <p:sp>
        <p:nvSpPr>
          <p:cNvPr id="28" name="Text 26"/>
          <p:cNvSpPr/>
          <p:nvPr/>
        </p:nvSpPr>
        <p:spPr>
          <a:xfrm>
            <a:off x="3200400" y="2944368"/>
            <a:ext cx="5577840" cy="621792"/>
          </a:xfrm>
          <a:prstGeom prst="rect">
            <a:avLst/>
          </a:prstGeom>
          <a:noFill/>
          <a:ln/>
        </p:spPr>
        <p:txBody>
          <a:bodyPr wrap="square" rtlCol="0" anchor="t"/>
          <a:lstStyle/>
          <a:p>
            <a:pPr indent="0" marL="0">
              <a:lnSpc>
                <a:spcPct val="130000"/>
              </a:lnSpc>
              <a:buNone/>
            </a:pPr>
            <a:r>
              <a:rPr lang="en-US" sz="744" dirty="0">
                <a:solidFill>
                  <a:srgbClr val="2A2A2A"/>
                </a:solidFill>
                <a:latin typeface="Calibri" pitchFamily="34" charset="0"/>
                <a:ea typeface="Calibri" pitchFamily="34" charset="-122"/>
                <a:cs typeface="Calibri" pitchFamily="34" charset="-120"/>
              </a:rPr>
              <a:t>ALTİD supports over 200 member hotels in Alanya. Our mission spans quality standards, advocacy, and international promotion of the region as a year-round destination.</a:t>
            </a:r>
            <a:endParaRPr lang="en-US" sz="744" dirty="0"/>
          </a:p>
        </p:txBody>
      </p:sp>
      <p:sp>
        <p:nvSpPr>
          <p:cNvPr id="29" name="Shape 27"/>
          <p:cNvSpPr/>
          <p:nvPr/>
        </p:nvSpPr>
        <p:spPr>
          <a:xfrm>
            <a:off x="365760" y="3584448"/>
            <a:ext cx="8412480" cy="0"/>
          </a:xfrm>
          <a:prstGeom prst="line">
            <a:avLst/>
          </a:prstGeom>
          <a:noFill/>
          <a:ln w="6350">
            <a:solidFill>
              <a:srgbClr val="F0F0F0"/>
            </a:solidFill>
            <a:prstDash val="solid"/>
          </a:ln>
        </p:spPr>
      </p:sp>
      <p:sp>
        <p:nvSpPr>
          <p:cNvPr id="30" name="Text 28"/>
          <p:cNvSpPr/>
          <p:nvPr/>
        </p:nvSpPr>
        <p:spPr>
          <a:xfrm>
            <a:off x="365760" y="3611880"/>
            <a:ext cx="822960" cy="438912"/>
          </a:xfrm>
          <a:prstGeom prst="rect">
            <a:avLst/>
          </a:prstGeom>
          <a:noFill/>
          <a:ln/>
        </p:spPr>
        <p:txBody>
          <a:bodyPr wrap="square" rtlCol="0" anchor="t"/>
          <a:lstStyle/>
          <a:p>
            <a:pPr indent="0" marL="0">
              <a:buNone/>
            </a:pPr>
            <a:r>
              <a:rPr lang="en-US" sz="900" b="1" dirty="0">
                <a:solidFill>
                  <a:srgbClr val="1A9BC8"/>
                </a:solidFill>
                <a:latin typeface="Calibri" pitchFamily="34" charset="0"/>
                <a:ea typeface="Calibri" pitchFamily="34" charset="-122"/>
                <a:cs typeface="Calibri" pitchFamily="34" charset="-120"/>
              </a:rPr>
              <a:t>Caption</a:t>
            </a:r>
            <a:endParaRPr lang="en-US" sz="900" dirty="0"/>
          </a:p>
        </p:txBody>
      </p:sp>
      <p:sp>
        <p:nvSpPr>
          <p:cNvPr id="31" name="Text 29"/>
          <p:cNvSpPr/>
          <p:nvPr/>
        </p:nvSpPr>
        <p:spPr>
          <a:xfrm>
            <a:off x="1234440" y="3611880"/>
            <a:ext cx="548640" cy="438912"/>
          </a:xfrm>
          <a:prstGeom prst="rect">
            <a:avLst/>
          </a:prstGeom>
          <a:noFill/>
          <a:ln/>
        </p:spPr>
        <p:txBody>
          <a:bodyPr wrap="square" rtlCol="0" anchor="t"/>
          <a:lstStyle/>
          <a:p>
            <a:pPr indent="0" marL="0">
              <a:buNone/>
            </a:pPr>
            <a:r>
              <a:rPr lang="en-US" sz="900" dirty="0">
                <a:solidFill>
                  <a:srgbClr val="AAAAAA"/>
                </a:solidFill>
                <a:latin typeface="Calibri" pitchFamily="34" charset="0"/>
                <a:ea typeface="Calibri" pitchFamily="34" charset="-122"/>
                <a:cs typeface="Calibri" pitchFamily="34" charset="-120"/>
              </a:rPr>
              <a:t>10pt</a:t>
            </a:r>
            <a:endParaRPr lang="en-US" sz="900" dirty="0"/>
          </a:p>
        </p:txBody>
      </p:sp>
      <p:sp>
        <p:nvSpPr>
          <p:cNvPr id="32" name="Text 30"/>
          <p:cNvSpPr/>
          <p:nvPr/>
        </p:nvSpPr>
        <p:spPr>
          <a:xfrm>
            <a:off x="1828800" y="3611880"/>
            <a:ext cx="1280160" cy="438912"/>
          </a:xfrm>
          <a:prstGeom prst="rect">
            <a:avLst/>
          </a:prstGeom>
          <a:noFill/>
          <a:ln/>
        </p:spPr>
        <p:txBody>
          <a:bodyPr wrap="square" rtlCol="0" anchor="t"/>
          <a:lstStyle/>
          <a:p>
            <a:pPr indent="0" marL="0">
              <a:buNone/>
            </a:pPr>
            <a:r>
              <a:rPr lang="en-US" sz="900" i="1" dirty="0">
                <a:solidFill>
                  <a:srgbClr val="888888"/>
                </a:solidFill>
                <a:latin typeface="Calibri" pitchFamily="34" charset="0"/>
                <a:ea typeface="Calibri" pitchFamily="34" charset="-122"/>
                <a:cs typeface="Calibri" pitchFamily="34" charset="-120"/>
              </a:rPr>
              <a:t>Light 300</a:t>
            </a:r>
            <a:endParaRPr lang="en-US" sz="900" dirty="0"/>
          </a:p>
        </p:txBody>
      </p:sp>
      <p:sp>
        <p:nvSpPr>
          <p:cNvPr id="33" name="Text 31"/>
          <p:cNvSpPr/>
          <p:nvPr/>
        </p:nvSpPr>
        <p:spPr>
          <a:xfrm>
            <a:off x="3200400" y="3611880"/>
            <a:ext cx="5577840" cy="438912"/>
          </a:xfrm>
          <a:prstGeom prst="rect">
            <a:avLst/>
          </a:prstGeom>
          <a:noFill/>
          <a:ln/>
        </p:spPr>
        <p:txBody>
          <a:bodyPr wrap="square" rtlCol="0" anchor="t"/>
          <a:lstStyle/>
          <a:p>
            <a:pPr indent="0" marL="0">
              <a:lnSpc>
                <a:spcPct val="130000"/>
              </a:lnSpc>
              <a:buNone/>
            </a:pPr>
            <a:r>
              <a:rPr lang="en-US" sz="620" dirty="0">
                <a:solidFill>
                  <a:srgbClr val="2A2A2A"/>
                </a:solidFill>
                <a:latin typeface="Calibri" pitchFamily="34" charset="0"/>
                <a:ea typeface="Calibri" pitchFamily="34" charset="-122"/>
                <a:cs typeface="Calibri" pitchFamily="34" charset="-120"/>
              </a:rPr>
              <a:t>Source: ALTİD Annual Tourism Statistics Report 2025 · alanya.org.tr</a:t>
            </a:r>
            <a:endParaRPr lang="en-US" sz="62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05  Website Design</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WordPress-based multilingual platform for diverse audiences</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Site Map — altid.org.tr</a:t>
            </a:r>
            <a:endParaRPr lang="en-US" sz="2200" dirty="0"/>
          </a:p>
        </p:txBody>
      </p:sp>
      <p:sp>
        <p:nvSpPr>
          <p:cNvPr id="5" name="Shape 3"/>
          <p:cNvSpPr/>
          <p:nvPr/>
        </p:nvSpPr>
        <p:spPr>
          <a:xfrm>
            <a:off x="347472" y="2496312"/>
            <a:ext cx="1508760" cy="594360"/>
          </a:xfrm>
          <a:prstGeom prst="roundRect">
            <a:avLst>
              <a:gd name="adj" fmla="val 13846"/>
            </a:avLst>
          </a:prstGeom>
          <a:solidFill>
            <a:srgbClr val="1B2E5E"/>
          </a:solidFill>
          <a:ln w="12700">
            <a:solidFill>
              <a:srgbClr val="1B2E5E"/>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347472" y="2496312"/>
            <a:ext cx="1508760" cy="59436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Home</a:t>
            </a:r>
            <a:endParaRPr lang="en-US" sz="1400" dirty="0"/>
          </a:p>
        </p:txBody>
      </p:sp>
      <p:sp>
        <p:nvSpPr>
          <p:cNvPr id="7" name="Shape 5"/>
          <p:cNvSpPr/>
          <p:nvPr/>
        </p:nvSpPr>
        <p:spPr>
          <a:xfrm>
            <a:off x="1856232" y="2793492"/>
            <a:ext cx="384048" cy="0"/>
          </a:xfrm>
          <a:prstGeom prst="line">
            <a:avLst/>
          </a:prstGeom>
          <a:noFill/>
          <a:ln w="22860">
            <a:solidFill>
              <a:srgbClr val="1B2E5E"/>
            </a:solidFill>
            <a:prstDash val="solid"/>
          </a:ln>
        </p:spPr>
      </p:sp>
      <p:sp>
        <p:nvSpPr>
          <p:cNvPr id="8" name="Shape 6"/>
          <p:cNvSpPr/>
          <p:nvPr/>
        </p:nvSpPr>
        <p:spPr>
          <a:xfrm>
            <a:off x="2240280" y="1284732"/>
            <a:ext cx="0" cy="3017520"/>
          </a:xfrm>
          <a:prstGeom prst="line">
            <a:avLst/>
          </a:prstGeom>
          <a:noFill/>
          <a:ln w="22860">
            <a:solidFill>
              <a:srgbClr val="1B2E5E"/>
            </a:solidFill>
            <a:prstDash val="solid"/>
          </a:ln>
        </p:spPr>
      </p:sp>
      <p:sp>
        <p:nvSpPr>
          <p:cNvPr id="9" name="Shape 7"/>
          <p:cNvSpPr/>
          <p:nvPr/>
        </p:nvSpPr>
        <p:spPr>
          <a:xfrm>
            <a:off x="2240280" y="1284732"/>
            <a:ext cx="155448" cy="0"/>
          </a:xfrm>
          <a:prstGeom prst="line">
            <a:avLst/>
          </a:prstGeom>
          <a:noFill/>
          <a:ln w="19050">
            <a:solidFill>
              <a:srgbClr val="1A9BC8"/>
            </a:solidFill>
            <a:prstDash val="solid"/>
          </a:ln>
        </p:spPr>
      </p:sp>
      <p:sp>
        <p:nvSpPr>
          <p:cNvPr id="10" name="Shape 8"/>
          <p:cNvSpPr/>
          <p:nvPr/>
        </p:nvSpPr>
        <p:spPr>
          <a:xfrm>
            <a:off x="2395728" y="987552"/>
            <a:ext cx="1920240" cy="594360"/>
          </a:xfrm>
          <a:prstGeom prst="roundRect">
            <a:avLst>
              <a:gd name="adj" fmla="val 12308"/>
            </a:avLst>
          </a:prstGeom>
          <a:solidFill>
            <a:srgbClr val="1A9BC8"/>
          </a:solidFill>
          <a:ln w="12700">
            <a:solidFill>
              <a:srgbClr val="1A9BC8"/>
            </a:solidFill>
            <a:prstDash val="solid"/>
          </a:ln>
          <a:effectLst>
            <a:outerShdw sx="100000" sy="100000" kx="0" ky="0" algn="bl" rotWithShape="0" blurRad="101600" dist="38100" dir="2700000">
              <a:srgbClr val="000000">
                <a:alpha val="12000"/>
              </a:srgbClr>
            </a:outerShdw>
          </a:effectLst>
        </p:spPr>
      </p:sp>
      <p:sp>
        <p:nvSpPr>
          <p:cNvPr id="11" name="Text 9"/>
          <p:cNvSpPr/>
          <p:nvPr/>
        </p:nvSpPr>
        <p:spPr>
          <a:xfrm>
            <a:off x="2395728" y="987552"/>
            <a:ext cx="1920240" cy="594360"/>
          </a:xfrm>
          <a:prstGeom prst="rect">
            <a:avLst/>
          </a:prstGeom>
          <a:noFill/>
          <a:ln/>
        </p:spPr>
        <p:txBody>
          <a:bodyPr wrap="square"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About Us</a:t>
            </a:r>
            <a:endParaRPr lang="en-US" sz="1200" dirty="0"/>
          </a:p>
        </p:txBody>
      </p:sp>
      <p:sp>
        <p:nvSpPr>
          <p:cNvPr id="12" name="Text 10"/>
          <p:cNvSpPr/>
          <p:nvPr/>
        </p:nvSpPr>
        <p:spPr>
          <a:xfrm>
            <a:off x="4517136" y="1042416"/>
            <a:ext cx="4389120" cy="484632"/>
          </a:xfrm>
          <a:prstGeom prst="rect">
            <a:avLst/>
          </a:prstGeom>
          <a:noFill/>
          <a:ln/>
        </p:spPr>
        <p:txBody>
          <a:bodyPr wrap="square" rtlCol="0" anchor="ctr"/>
          <a:lstStyle/>
          <a:p>
            <a:pPr indent="0" marL="0">
              <a:buNone/>
            </a:pPr>
            <a:r>
              <a:rPr lang="en-US" sz="1000" dirty="0">
                <a:solidFill>
                  <a:srgbClr val="666666"/>
                </a:solidFill>
                <a:latin typeface="Calibri" pitchFamily="34" charset="0"/>
                <a:ea typeface="Calibri" pitchFamily="34" charset="-122"/>
                <a:cs typeface="Calibri" pitchFamily="34" charset="-120"/>
              </a:rPr>
              <a:t>Organization  ·  Alanya Region  ·  Member Hotels  ·  Leadership</a:t>
            </a:r>
            <a:endParaRPr lang="en-US" sz="1000" dirty="0"/>
          </a:p>
        </p:txBody>
      </p:sp>
      <p:sp>
        <p:nvSpPr>
          <p:cNvPr id="13" name="Shape 11"/>
          <p:cNvSpPr/>
          <p:nvPr/>
        </p:nvSpPr>
        <p:spPr>
          <a:xfrm>
            <a:off x="2240280" y="2290572"/>
            <a:ext cx="155448" cy="0"/>
          </a:xfrm>
          <a:prstGeom prst="line">
            <a:avLst/>
          </a:prstGeom>
          <a:noFill/>
          <a:ln w="19050">
            <a:solidFill>
              <a:srgbClr val="C4421A"/>
            </a:solidFill>
            <a:prstDash val="solid"/>
          </a:ln>
        </p:spPr>
      </p:sp>
      <p:sp>
        <p:nvSpPr>
          <p:cNvPr id="14" name="Shape 12"/>
          <p:cNvSpPr/>
          <p:nvPr/>
        </p:nvSpPr>
        <p:spPr>
          <a:xfrm>
            <a:off x="2395728" y="1993392"/>
            <a:ext cx="1920240" cy="594360"/>
          </a:xfrm>
          <a:prstGeom prst="roundRect">
            <a:avLst>
              <a:gd name="adj" fmla="val 12308"/>
            </a:avLst>
          </a:prstGeom>
          <a:solidFill>
            <a:srgbClr val="C4421A"/>
          </a:solidFill>
          <a:ln w="12700">
            <a:solidFill>
              <a:srgbClr val="C4421A"/>
            </a:solidFill>
            <a:prstDash val="solid"/>
          </a:ln>
          <a:effectLst>
            <a:outerShdw sx="100000" sy="100000" kx="0" ky="0" algn="bl" rotWithShape="0" blurRad="101600" dist="38100" dir="2700000">
              <a:srgbClr val="000000">
                <a:alpha val="12000"/>
              </a:srgbClr>
            </a:outerShdw>
          </a:effectLst>
        </p:spPr>
      </p:sp>
      <p:sp>
        <p:nvSpPr>
          <p:cNvPr id="15" name="Text 13"/>
          <p:cNvSpPr/>
          <p:nvPr/>
        </p:nvSpPr>
        <p:spPr>
          <a:xfrm>
            <a:off x="2395728" y="1993392"/>
            <a:ext cx="1920240" cy="594360"/>
          </a:xfrm>
          <a:prstGeom prst="rect">
            <a:avLst/>
          </a:prstGeom>
          <a:noFill/>
          <a:ln/>
        </p:spPr>
        <p:txBody>
          <a:bodyPr wrap="square"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Communication</a:t>
            </a:r>
            <a:endParaRPr lang="en-US" sz="1200" dirty="0"/>
          </a:p>
        </p:txBody>
      </p:sp>
      <p:sp>
        <p:nvSpPr>
          <p:cNvPr id="16" name="Text 14"/>
          <p:cNvSpPr/>
          <p:nvPr/>
        </p:nvSpPr>
        <p:spPr>
          <a:xfrm>
            <a:off x="4517136" y="2048256"/>
            <a:ext cx="4389120" cy="484632"/>
          </a:xfrm>
          <a:prstGeom prst="rect">
            <a:avLst/>
          </a:prstGeom>
          <a:noFill/>
          <a:ln/>
        </p:spPr>
        <p:txBody>
          <a:bodyPr wrap="square" rtlCol="0" anchor="ctr"/>
          <a:lstStyle/>
          <a:p>
            <a:pPr indent="0" marL="0">
              <a:buNone/>
            </a:pPr>
            <a:r>
              <a:rPr lang="en-US" sz="1000" dirty="0">
                <a:solidFill>
                  <a:srgbClr val="666666"/>
                </a:solidFill>
                <a:latin typeface="Calibri" pitchFamily="34" charset="0"/>
                <a:ea typeface="Calibri" pitchFamily="34" charset="-122"/>
                <a:cs typeface="Calibri" pitchFamily="34" charset="-120"/>
              </a:rPr>
              <a:t>Media Center  ·  Press Releases  ·  Newsletter  ·  Projects</a:t>
            </a:r>
            <a:endParaRPr lang="en-US" sz="1000" dirty="0"/>
          </a:p>
        </p:txBody>
      </p:sp>
      <p:sp>
        <p:nvSpPr>
          <p:cNvPr id="17" name="Shape 15"/>
          <p:cNvSpPr/>
          <p:nvPr/>
        </p:nvSpPr>
        <p:spPr>
          <a:xfrm>
            <a:off x="2240280" y="3296412"/>
            <a:ext cx="155448" cy="0"/>
          </a:xfrm>
          <a:prstGeom prst="line">
            <a:avLst/>
          </a:prstGeom>
          <a:noFill/>
          <a:ln w="19050">
            <a:solidFill>
              <a:srgbClr val="5A7A3A"/>
            </a:solidFill>
            <a:prstDash val="solid"/>
          </a:ln>
        </p:spPr>
      </p:sp>
      <p:sp>
        <p:nvSpPr>
          <p:cNvPr id="18" name="Shape 16"/>
          <p:cNvSpPr/>
          <p:nvPr/>
        </p:nvSpPr>
        <p:spPr>
          <a:xfrm>
            <a:off x="2395728" y="2999232"/>
            <a:ext cx="1920240" cy="594360"/>
          </a:xfrm>
          <a:prstGeom prst="roundRect">
            <a:avLst>
              <a:gd name="adj" fmla="val 12308"/>
            </a:avLst>
          </a:prstGeom>
          <a:solidFill>
            <a:srgbClr val="5A7A3A"/>
          </a:solidFill>
          <a:ln w="12700">
            <a:solidFill>
              <a:srgbClr val="5A7A3A"/>
            </a:solidFill>
            <a:prstDash val="solid"/>
          </a:ln>
          <a:effectLst>
            <a:outerShdw sx="100000" sy="100000" kx="0" ky="0" algn="bl" rotWithShape="0" blurRad="101600" dist="38100" dir="2700000">
              <a:srgbClr val="000000">
                <a:alpha val="12000"/>
              </a:srgbClr>
            </a:outerShdw>
          </a:effectLst>
        </p:spPr>
      </p:sp>
      <p:sp>
        <p:nvSpPr>
          <p:cNvPr id="19" name="Text 17"/>
          <p:cNvSpPr/>
          <p:nvPr/>
        </p:nvSpPr>
        <p:spPr>
          <a:xfrm>
            <a:off x="2395728" y="2999232"/>
            <a:ext cx="1920240" cy="594360"/>
          </a:xfrm>
          <a:prstGeom prst="rect">
            <a:avLst/>
          </a:prstGeom>
          <a:noFill/>
          <a:ln/>
        </p:spPr>
        <p:txBody>
          <a:bodyPr wrap="square"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Knowledge Base</a:t>
            </a:r>
            <a:endParaRPr lang="en-US" sz="1200" dirty="0"/>
          </a:p>
        </p:txBody>
      </p:sp>
      <p:sp>
        <p:nvSpPr>
          <p:cNvPr id="20" name="Text 18"/>
          <p:cNvSpPr/>
          <p:nvPr/>
        </p:nvSpPr>
        <p:spPr>
          <a:xfrm>
            <a:off x="4517136" y="3054096"/>
            <a:ext cx="4389120" cy="484632"/>
          </a:xfrm>
          <a:prstGeom prst="rect">
            <a:avLst/>
          </a:prstGeom>
          <a:noFill/>
          <a:ln/>
        </p:spPr>
        <p:txBody>
          <a:bodyPr wrap="square" rtlCol="0" anchor="ctr"/>
          <a:lstStyle/>
          <a:p>
            <a:pPr indent="0" marL="0">
              <a:buNone/>
            </a:pPr>
            <a:r>
              <a:rPr lang="en-US" sz="1000" dirty="0">
                <a:solidFill>
                  <a:srgbClr val="666666"/>
                </a:solidFill>
                <a:latin typeface="Calibri" pitchFamily="34" charset="0"/>
                <a:ea typeface="Calibri" pitchFamily="34" charset="-122"/>
                <a:cs typeface="Calibri" pitchFamily="34" charset="-120"/>
              </a:rPr>
              <a:t>Statistics  ·  Laws &amp; Regulations</a:t>
            </a:r>
            <a:endParaRPr lang="en-US" sz="1000" dirty="0"/>
          </a:p>
        </p:txBody>
      </p:sp>
      <p:sp>
        <p:nvSpPr>
          <p:cNvPr id="21" name="Shape 19"/>
          <p:cNvSpPr/>
          <p:nvPr/>
        </p:nvSpPr>
        <p:spPr>
          <a:xfrm>
            <a:off x="2240280" y="4302252"/>
            <a:ext cx="155448" cy="0"/>
          </a:xfrm>
          <a:prstGeom prst="line">
            <a:avLst/>
          </a:prstGeom>
          <a:noFill/>
          <a:ln w="19050">
            <a:solidFill>
              <a:srgbClr val="E8920A"/>
            </a:solidFill>
            <a:prstDash val="solid"/>
          </a:ln>
        </p:spPr>
      </p:sp>
      <p:sp>
        <p:nvSpPr>
          <p:cNvPr id="22" name="Shape 20"/>
          <p:cNvSpPr/>
          <p:nvPr/>
        </p:nvSpPr>
        <p:spPr>
          <a:xfrm>
            <a:off x="2395728" y="4005072"/>
            <a:ext cx="1920240" cy="594360"/>
          </a:xfrm>
          <a:prstGeom prst="roundRect">
            <a:avLst>
              <a:gd name="adj" fmla="val 12308"/>
            </a:avLst>
          </a:prstGeom>
          <a:solidFill>
            <a:srgbClr val="E8920A"/>
          </a:solidFill>
          <a:ln w="12700">
            <a:solidFill>
              <a:srgbClr val="E8920A"/>
            </a:solidFill>
            <a:prstDash val="solid"/>
          </a:ln>
          <a:effectLst>
            <a:outerShdw sx="100000" sy="100000" kx="0" ky="0" algn="bl" rotWithShape="0" blurRad="101600" dist="38100" dir="2700000">
              <a:srgbClr val="000000">
                <a:alpha val="12000"/>
              </a:srgbClr>
            </a:outerShdw>
          </a:effectLst>
        </p:spPr>
      </p:sp>
      <p:sp>
        <p:nvSpPr>
          <p:cNvPr id="23" name="Text 21"/>
          <p:cNvSpPr/>
          <p:nvPr/>
        </p:nvSpPr>
        <p:spPr>
          <a:xfrm>
            <a:off x="2395728" y="4005072"/>
            <a:ext cx="1920240" cy="594360"/>
          </a:xfrm>
          <a:prstGeom prst="rect">
            <a:avLst/>
          </a:prstGeom>
          <a:noFill/>
          <a:ln/>
        </p:spPr>
        <p:txBody>
          <a:bodyPr wrap="square"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Contact</a:t>
            </a:r>
            <a:endParaRPr lang="en-US" sz="1200" dirty="0"/>
          </a:p>
        </p:txBody>
      </p:sp>
      <p:sp>
        <p:nvSpPr>
          <p:cNvPr id="24" name="Text 22"/>
          <p:cNvSpPr/>
          <p:nvPr/>
        </p:nvSpPr>
        <p:spPr>
          <a:xfrm>
            <a:off x="4517136" y="4059936"/>
            <a:ext cx="4389120" cy="484632"/>
          </a:xfrm>
          <a:prstGeom prst="rect">
            <a:avLst/>
          </a:prstGeom>
          <a:noFill/>
          <a:ln/>
        </p:spPr>
        <p:txBody>
          <a:bodyPr wrap="square" rtlCol="0" anchor="ctr"/>
          <a:lstStyle/>
          <a:p>
            <a:pPr indent="0" marL="0">
              <a:buNone/>
            </a:pPr>
            <a:r>
              <a:rPr lang="en-US" sz="1000" dirty="0">
                <a:solidFill>
                  <a:srgbClr val="666666"/>
                </a:solidFill>
                <a:latin typeface="Calibri" pitchFamily="34" charset="0"/>
                <a:ea typeface="Calibri" pitchFamily="34" charset="-122"/>
                <a:cs typeface="Calibri" pitchFamily="34" charset="-120"/>
              </a:rPr>
              <a:t>Contact Form  ·  Offices &amp; Map  ·  Membership</a:t>
            </a:r>
            <a:endParaRPr lang="en-US" sz="1000" dirty="0"/>
          </a:p>
        </p:txBody>
      </p:sp>
      <p:sp>
        <p:nvSpPr>
          <p:cNvPr id="25" name="Shape 23"/>
          <p:cNvSpPr/>
          <p:nvPr/>
        </p:nvSpPr>
        <p:spPr>
          <a:xfrm>
            <a:off x="365760" y="4663440"/>
            <a:ext cx="8412480" cy="292608"/>
          </a:xfrm>
          <a:prstGeom prst="roundRect">
            <a:avLst>
              <a:gd name="adj" fmla="val 15625"/>
            </a:avLst>
          </a:prstGeom>
          <a:solidFill>
            <a:srgbClr val="F5EDD8"/>
          </a:solidFill>
          <a:ln w="12700">
            <a:solidFill>
              <a:srgbClr val="CCC6B0"/>
            </a:solidFill>
            <a:prstDash val="solid"/>
          </a:ln>
        </p:spPr>
      </p:sp>
      <p:sp>
        <p:nvSpPr>
          <p:cNvPr id="26" name="Text 24"/>
          <p:cNvSpPr/>
          <p:nvPr/>
        </p:nvSpPr>
        <p:spPr>
          <a:xfrm>
            <a:off x="457200" y="4681728"/>
            <a:ext cx="8229600" cy="256032"/>
          </a:xfrm>
          <a:prstGeom prst="rect">
            <a:avLst/>
          </a:prstGeom>
          <a:noFill/>
          <a:ln/>
        </p:spPr>
        <p:txBody>
          <a:bodyPr wrap="square" rtlCol="0" anchor="ctr"/>
          <a:lstStyle/>
          <a:p>
            <a:pPr algn="ctr" indent="0" marL="0">
              <a:buNone/>
            </a:pPr>
            <a:r>
              <a:rPr lang="en-US" sz="950" dirty="0">
                <a:solidFill>
                  <a:srgbClr val="2A2A2A"/>
                </a:solidFill>
                <a:latin typeface="Calibri" pitchFamily="34" charset="0"/>
                <a:ea typeface="Calibri" pitchFamily="34" charset="-122"/>
                <a:cs typeface="Calibri" pitchFamily="34" charset="-120"/>
              </a:rPr>
              <a:t>Multilingual — Turkish · English · German · Russian  |  Polylang WordPress Plugin  |  All pages available in all languages</a:t>
            </a:r>
            <a:endParaRPr lang="en-US" sz="9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About Us</a:t>
            </a:r>
            <a:endParaRPr lang="en-US" sz="2200" dirty="0"/>
          </a:p>
        </p:txBody>
      </p:sp>
      <p:sp>
        <p:nvSpPr>
          <p:cNvPr id="5" name="Shape 3"/>
          <p:cNvSpPr/>
          <p:nvPr/>
        </p:nvSpPr>
        <p:spPr>
          <a:xfrm>
            <a:off x="320040" y="2519172"/>
            <a:ext cx="1508760" cy="658368"/>
          </a:xfrm>
          <a:prstGeom prst="roundRect">
            <a:avLst>
              <a:gd name="adj" fmla="val 12500"/>
            </a:avLst>
          </a:prstGeom>
          <a:solidFill>
            <a:srgbClr val="1A9BC8"/>
          </a:solidFill>
          <a:ln w="12700">
            <a:solidFill>
              <a:srgbClr val="1A9BC8"/>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320040" y="2519172"/>
            <a:ext cx="1508760" cy="65836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About Us</a:t>
            </a:r>
            <a:endParaRPr lang="en-US" sz="1300" dirty="0"/>
          </a:p>
        </p:txBody>
      </p:sp>
      <p:sp>
        <p:nvSpPr>
          <p:cNvPr id="7" name="Shape 5"/>
          <p:cNvSpPr/>
          <p:nvPr/>
        </p:nvSpPr>
        <p:spPr>
          <a:xfrm>
            <a:off x="1828800" y="2848356"/>
            <a:ext cx="320040" cy="0"/>
          </a:xfrm>
          <a:prstGeom prst="line">
            <a:avLst/>
          </a:prstGeom>
          <a:noFill/>
          <a:ln w="22860">
            <a:solidFill>
              <a:srgbClr val="1A9BC8"/>
            </a:solidFill>
            <a:prstDash val="solid"/>
          </a:ln>
        </p:spPr>
      </p:sp>
      <p:sp>
        <p:nvSpPr>
          <p:cNvPr id="8" name="Shape 6"/>
          <p:cNvSpPr/>
          <p:nvPr/>
        </p:nvSpPr>
        <p:spPr>
          <a:xfrm>
            <a:off x="2148840" y="1521333"/>
            <a:ext cx="0" cy="2654046"/>
          </a:xfrm>
          <a:prstGeom prst="line">
            <a:avLst/>
          </a:prstGeom>
          <a:noFill/>
          <a:ln w="19050">
            <a:solidFill>
              <a:srgbClr val="1A9BC8"/>
            </a:solidFill>
            <a:prstDash val="solid"/>
          </a:ln>
        </p:spPr>
      </p:sp>
      <p:sp>
        <p:nvSpPr>
          <p:cNvPr id="9" name="Shape 7"/>
          <p:cNvSpPr/>
          <p:nvPr/>
        </p:nvSpPr>
        <p:spPr>
          <a:xfrm>
            <a:off x="2148840" y="1521333"/>
            <a:ext cx="201168" cy="0"/>
          </a:xfrm>
          <a:prstGeom prst="line">
            <a:avLst/>
          </a:prstGeom>
          <a:noFill/>
          <a:ln w="15240">
            <a:solidFill>
              <a:srgbClr val="1A9BC8"/>
            </a:solidFill>
            <a:prstDash val="solid"/>
          </a:ln>
        </p:spPr>
      </p:sp>
      <p:sp>
        <p:nvSpPr>
          <p:cNvPr id="10" name="Shape 8"/>
          <p:cNvSpPr/>
          <p:nvPr/>
        </p:nvSpPr>
        <p:spPr>
          <a:xfrm>
            <a:off x="2299716" y="1471041"/>
            <a:ext cx="100584" cy="100584"/>
          </a:xfrm>
          <a:prstGeom prst="ellipse">
            <a:avLst/>
          </a:prstGeom>
          <a:solidFill>
            <a:srgbClr val="1A9BC8"/>
          </a:solidFill>
          <a:ln w="12700">
            <a:solidFill>
              <a:srgbClr val="1A9BC8"/>
            </a:solidFill>
            <a:prstDash val="solid"/>
          </a:ln>
        </p:spPr>
      </p:sp>
      <p:sp>
        <p:nvSpPr>
          <p:cNvPr id="11" name="Shape 9"/>
          <p:cNvSpPr/>
          <p:nvPr/>
        </p:nvSpPr>
        <p:spPr>
          <a:xfrm>
            <a:off x="2350008" y="1207008"/>
            <a:ext cx="1874520" cy="628650"/>
          </a:xfrm>
          <a:prstGeom prst="roundRect">
            <a:avLst>
              <a:gd name="adj" fmla="val 10182"/>
            </a:avLst>
          </a:prstGeom>
          <a:solidFill>
            <a:srgbClr val="FFFFFF"/>
          </a:solidFill>
          <a:ln w="19050">
            <a:solidFill>
              <a:srgbClr val="1A9BC8"/>
            </a:solidFill>
            <a:prstDash val="solid"/>
          </a:ln>
          <a:effectLst>
            <a:outerShdw sx="100000" sy="100000" kx="0" ky="0" algn="bl" rotWithShape="0" blurRad="101600" dist="38100" dir="2700000">
              <a:srgbClr val="000000">
                <a:alpha val="12000"/>
              </a:srgbClr>
            </a:outerShdw>
          </a:effectLst>
        </p:spPr>
      </p:sp>
      <p:sp>
        <p:nvSpPr>
          <p:cNvPr id="12" name="Text 10"/>
          <p:cNvSpPr/>
          <p:nvPr/>
        </p:nvSpPr>
        <p:spPr>
          <a:xfrm>
            <a:off x="2350008" y="1207008"/>
            <a:ext cx="1874520" cy="628650"/>
          </a:xfrm>
          <a:prstGeom prst="rect">
            <a:avLst/>
          </a:prstGeom>
          <a:noFill/>
          <a:ln/>
        </p:spPr>
        <p:txBody>
          <a:bodyPr wrap="square" rtlCol="0" anchor="ctr"/>
          <a:lstStyle/>
          <a:p>
            <a:pPr algn="ctr" indent="0" marL="0">
              <a:buNone/>
            </a:pPr>
            <a:r>
              <a:rPr lang="en-US" sz="1050" b="1" dirty="0">
                <a:solidFill>
                  <a:srgbClr val="1A9BC8"/>
                </a:solidFill>
                <a:latin typeface="Cambria" pitchFamily="34" charset="0"/>
                <a:ea typeface="Cambria" pitchFamily="34" charset="-122"/>
                <a:cs typeface="Cambria" pitchFamily="34" charset="-120"/>
              </a:rPr>
              <a:t>Organization</a:t>
            </a:r>
            <a:endParaRPr lang="en-US" sz="1050" dirty="0"/>
          </a:p>
        </p:txBody>
      </p:sp>
      <p:sp>
        <p:nvSpPr>
          <p:cNvPr id="13" name="Shape 11"/>
          <p:cNvSpPr/>
          <p:nvPr/>
        </p:nvSpPr>
        <p:spPr>
          <a:xfrm>
            <a:off x="4361688" y="1521333"/>
            <a:ext cx="91440" cy="0"/>
          </a:xfrm>
          <a:prstGeom prst="line">
            <a:avLst/>
          </a:prstGeom>
          <a:noFill/>
          <a:ln w="9525">
            <a:solidFill>
              <a:srgbClr val="CCCCCC"/>
            </a:solidFill>
            <a:prstDash val="solid"/>
          </a:ln>
        </p:spPr>
      </p:sp>
      <p:sp>
        <p:nvSpPr>
          <p:cNvPr id="14" name="Text 12"/>
          <p:cNvSpPr/>
          <p:nvPr/>
        </p:nvSpPr>
        <p:spPr>
          <a:xfrm>
            <a:off x="4453128" y="1207008"/>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ALTİD history, charter, and legal structure as a non-profit association representing Alanya hoteliers.</a:t>
            </a:r>
            <a:endParaRPr lang="en-US" sz="1000" dirty="0"/>
          </a:p>
        </p:txBody>
      </p:sp>
      <p:sp>
        <p:nvSpPr>
          <p:cNvPr id="15" name="Shape 13"/>
          <p:cNvSpPr/>
          <p:nvPr/>
        </p:nvSpPr>
        <p:spPr>
          <a:xfrm>
            <a:off x="2148840" y="2406015"/>
            <a:ext cx="201168" cy="0"/>
          </a:xfrm>
          <a:prstGeom prst="line">
            <a:avLst/>
          </a:prstGeom>
          <a:noFill/>
          <a:ln w="15240">
            <a:solidFill>
              <a:srgbClr val="1A9BC8"/>
            </a:solidFill>
            <a:prstDash val="solid"/>
          </a:ln>
        </p:spPr>
      </p:sp>
      <p:sp>
        <p:nvSpPr>
          <p:cNvPr id="16" name="Shape 14"/>
          <p:cNvSpPr/>
          <p:nvPr/>
        </p:nvSpPr>
        <p:spPr>
          <a:xfrm>
            <a:off x="2299716" y="2355723"/>
            <a:ext cx="100584" cy="100584"/>
          </a:xfrm>
          <a:prstGeom prst="ellipse">
            <a:avLst/>
          </a:prstGeom>
          <a:solidFill>
            <a:srgbClr val="1A9BC8"/>
          </a:solidFill>
          <a:ln w="12700">
            <a:solidFill>
              <a:srgbClr val="1A9BC8"/>
            </a:solidFill>
            <a:prstDash val="solid"/>
          </a:ln>
        </p:spPr>
      </p:sp>
      <p:sp>
        <p:nvSpPr>
          <p:cNvPr id="17" name="Shape 15"/>
          <p:cNvSpPr/>
          <p:nvPr/>
        </p:nvSpPr>
        <p:spPr>
          <a:xfrm>
            <a:off x="2350008" y="2091690"/>
            <a:ext cx="1874520" cy="628650"/>
          </a:xfrm>
          <a:prstGeom prst="roundRect">
            <a:avLst>
              <a:gd name="adj" fmla="val 10182"/>
            </a:avLst>
          </a:prstGeom>
          <a:solidFill>
            <a:srgbClr val="FFFFFF"/>
          </a:solidFill>
          <a:ln w="19050">
            <a:solidFill>
              <a:srgbClr val="1A9BC8"/>
            </a:solidFill>
            <a:prstDash val="solid"/>
          </a:ln>
          <a:effectLst>
            <a:outerShdw sx="100000" sy="100000" kx="0" ky="0" algn="bl" rotWithShape="0" blurRad="101600" dist="38100" dir="2700000">
              <a:srgbClr val="000000">
                <a:alpha val="12000"/>
              </a:srgbClr>
            </a:outerShdw>
          </a:effectLst>
        </p:spPr>
      </p:sp>
      <p:sp>
        <p:nvSpPr>
          <p:cNvPr id="18" name="Text 16"/>
          <p:cNvSpPr/>
          <p:nvPr/>
        </p:nvSpPr>
        <p:spPr>
          <a:xfrm>
            <a:off x="2350008" y="2091690"/>
            <a:ext cx="1874520" cy="628650"/>
          </a:xfrm>
          <a:prstGeom prst="rect">
            <a:avLst/>
          </a:prstGeom>
          <a:noFill/>
          <a:ln/>
        </p:spPr>
        <p:txBody>
          <a:bodyPr wrap="square" rtlCol="0" anchor="ctr"/>
          <a:lstStyle/>
          <a:p>
            <a:pPr algn="ctr" indent="0" marL="0">
              <a:buNone/>
            </a:pPr>
            <a:r>
              <a:rPr lang="en-US" sz="1050" b="1" dirty="0">
                <a:solidFill>
                  <a:srgbClr val="1A9BC8"/>
                </a:solidFill>
                <a:latin typeface="Cambria" pitchFamily="34" charset="0"/>
                <a:ea typeface="Cambria" pitchFamily="34" charset="-122"/>
                <a:cs typeface="Cambria" pitchFamily="34" charset="-120"/>
              </a:rPr>
              <a:t>Alanya Region</a:t>
            </a:r>
            <a:endParaRPr lang="en-US" sz="1050" dirty="0"/>
          </a:p>
        </p:txBody>
      </p:sp>
      <p:sp>
        <p:nvSpPr>
          <p:cNvPr id="19" name="Shape 17"/>
          <p:cNvSpPr/>
          <p:nvPr/>
        </p:nvSpPr>
        <p:spPr>
          <a:xfrm>
            <a:off x="4361688" y="2406015"/>
            <a:ext cx="91440" cy="0"/>
          </a:xfrm>
          <a:prstGeom prst="line">
            <a:avLst/>
          </a:prstGeom>
          <a:noFill/>
          <a:ln w="9525">
            <a:solidFill>
              <a:srgbClr val="CCCCCC"/>
            </a:solidFill>
            <a:prstDash val="solid"/>
          </a:ln>
        </p:spPr>
      </p:sp>
      <p:sp>
        <p:nvSpPr>
          <p:cNvPr id="20" name="Text 18"/>
          <p:cNvSpPr/>
          <p:nvPr/>
        </p:nvSpPr>
        <p:spPr>
          <a:xfrm>
            <a:off x="4453128" y="2091690"/>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Geographic overview: location, climate, tourism highlights, and key attractions for visiting audiences.</a:t>
            </a:r>
            <a:endParaRPr lang="en-US" sz="1000" dirty="0"/>
          </a:p>
        </p:txBody>
      </p:sp>
      <p:sp>
        <p:nvSpPr>
          <p:cNvPr id="21" name="Shape 19"/>
          <p:cNvSpPr/>
          <p:nvPr/>
        </p:nvSpPr>
        <p:spPr>
          <a:xfrm>
            <a:off x="2148840" y="3290697"/>
            <a:ext cx="201168" cy="0"/>
          </a:xfrm>
          <a:prstGeom prst="line">
            <a:avLst/>
          </a:prstGeom>
          <a:noFill/>
          <a:ln w="15240">
            <a:solidFill>
              <a:srgbClr val="1A9BC8"/>
            </a:solidFill>
            <a:prstDash val="solid"/>
          </a:ln>
        </p:spPr>
      </p:sp>
      <p:sp>
        <p:nvSpPr>
          <p:cNvPr id="22" name="Shape 20"/>
          <p:cNvSpPr/>
          <p:nvPr/>
        </p:nvSpPr>
        <p:spPr>
          <a:xfrm>
            <a:off x="2299716" y="3240405"/>
            <a:ext cx="100584" cy="100584"/>
          </a:xfrm>
          <a:prstGeom prst="ellipse">
            <a:avLst/>
          </a:prstGeom>
          <a:solidFill>
            <a:srgbClr val="1A9BC8"/>
          </a:solidFill>
          <a:ln w="12700">
            <a:solidFill>
              <a:srgbClr val="1A9BC8"/>
            </a:solidFill>
            <a:prstDash val="solid"/>
          </a:ln>
        </p:spPr>
      </p:sp>
      <p:sp>
        <p:nvSpPr>
          <p:cNvPr id="23" name="Shape 21"/>
          <p:cNvSpPr/>
          <p:nvPr/>
        </p:nvSpPr>
        <p:spPr>
          <a:xfrm>
            <a:off x="2350008" y="2976372"/>
            <a:ext cx="1874520" cy="628650"/>
          </a:xfrm>
          <a:prstGeom prst="roundRect">
            <a:avLst>
              <a:gd name="adj" fmla="val 10182"/>
            </a:avLst>
          </a:prstGeom>
          <a:solidFill>
            <a:srgbClr val="FFFFFF"/>
          </a:solidFill>
          <a:ln w="19050">
            <a:solidFill>
              <a:srgbClr val="1A9BC8"/>
            </a:solidFill>
            <a:prstDash val="solid"/>
          </a:ln>
          <a:effectLst>
            <a:outerShdw sx="100000" sy="100000" kx="0" ky="0" algn="bl" rotWithShape="0" blurRad="101600" dist="38100" dir="2700000">
              <a:srgbClr val="000000">
                <a:alpha val="12000"/>
              </a:srgbClr>
            </a:outerShdw>
          </a:effectLst>
        </p:spPr>
      </p:sp>
      <p:sp>
        <p:nvSpPr>
          <p:cNvPr id="24" name="Text 22"/>
          <p:cNvSpPr/>
          <p:nvPr/>
        </p:nvSpPr>
        <p:spPr>
          <a:xfrm>
            <a:off x="2350008" y="2976372"/>
            <a:ext cx="1874520" cy="628650"/>
          </a:xfrm>
          <a:prstGeom prst="rect">
            <a:avLst/>
          </a:prstGeom>
          <a:noFill/>
          <a:ln/>
        </p:spPr>
        <p:txBody>
          <a:bodyPr wrap="square" rtlCol="0" anchor="ctr"/>
          <a:lstStyle/>
          <a:p>
            <a:pPr algn="ctr" indent="0" marL="0">
              <a:buNone/>
            </a:pPr>
            <a:r>
              <a:rPr lang="en-US" sz="1050" b="1" dirty="0">
                <a:solidFill>
                  <a:srgbClr val="1A9BC8"/>
                </a:solidFill>
                <a:latin typeface="Cambria" pitchFamily="34" charset="0"/>
                <a:ea typeface="Cambria" pitchFamily="34" charset="-122"/>
                <a:cs typeface="Cambria" pitchFamily="34" charset="-120"/>
              </a:rPr>
              <a:t>Member Hotels</a:t>
            </a:r>
            <a:endParaRPr lang="en-US" sz="1050" dirty="0"/>
          </a:p>
        </p:txBody>
      </p:sp>
      <p:sp>
        <p:nvSpPr>
          <p:cNvPr id="25" name="Shape 23"/>
          <p:cNvSpPr/>
          <p:nvPr/>
        </p:nvSpPr>
        <p:spPr>
          <a:xfrm>
            <a:off x="4361688" y="3290697"/>
            <a:ext cx="91440" cy="0"/>
          </a:xfrm>
          <a:prstGeom prst="line">
            <a:avLst/>
          </a:prstGeom>
          <a:noFill/>
          <a:ln w="9525">
            <a:solidFill>
              <a:srgbClr val="CCCCCC"/>
            </a:solidFill>
            <a:prstDash val="solid"/>
          </a:ln>
        </p:spPr>
      </p:sp>
      <p:sp>
        <p:nvSpPr>
          <p:cNvPr id="26" name="Text 24"/>
          <p:cNvSpPr/>
          <p:nvPr/>
        </p:nvSpPr>
        <p:spPr>
          <a:xfrm>
            <a:off x="4453128" y="2976372"/>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Searchable directory of member hotels with star ratings, contact information, and reservation links.</a:t>
            </a:r>
            <a:endParaRPr lang="en-US" sz="1000" dirty="0"/>
          </a:p>
        </p:txBody>
      </p:sp>
      <p:sp>
        <p:nvSpPr>
          <p:cNvPr id="27" name="Shape 25"/>
          <p:cNvSpPr/>
          <p:nvPr/>
        </p:nvSpPr>
        <p:spPr>
          <a:xfrm>
            <a:off x="2148840" y="4175379"/>
            <a:ext cx="201168" cy="0"/>
          </a:xfrm>
          <a:prstGeom prst="line">
            <a:avLst/>
          </a:prstGeom>
          <a:noFill/>
          <a:ln w="15240">
            <a:solidFill>
              <a:srgbClr val="1A9BC8"/>
            </a:solidFill>
            <a:prstDash val="solid"/>
          </a:ln>
        </p:spPr>
      </p:sp>
      <p:sp>
        <p:nvSpPr>
          <p:cNvPr id="28" name="Shape 26"/>
          <p:cNvSpPr/>
          <p:nvPr/>
        </p:nvSpPr>
        <p:spPr>
          <a:xfrm>
            <a:off x="2299716" y="4125087"/>
            <a:ext cx="100584" cy="100584"/>
          </a:xfrm>
          <a:prstGeom prst="ellipse">
            <a:avLst/>
          </a:prstGeom>
          <a:solidFill>
            <a:srgbClr val="1A9BC8"/>
          </a:solidFill>
          <a:ln w="12700">
            <a:solidFill>
              <a:srgbClr val="1A9BC8"/>
            </a:solidFill>
            <a:prstDash val="solid"/>
          </a:ln>
        </p:spPr>
      </p:sp>
      <p:sp>
        <p:nvSpPr>
          <p:cNvPr id="29" name="Shape 27"/>
          <p:cNvSpPr/>
          <p:nvPr/>
        </p:nvSpPr>
        <p:spPr>
          <a:xfrm>
            <a:off x="2350008" y="3861054"/>
            <a:ext cx="1874520" cy="628650"/>
          </a:xfrm>
          <a:prstGeom prst="roundRect">
            <a:avLst>
              <a:gd name="adj" fmla="val 10182"/>
            </a:avLst>
          </a:prstGeom>
          <a:solidFill>
            <a:srgbClr val="FFFFFF"/>
          </a:solidFill>
          <a:ln w="19050">
            <a:solidFill>
              <a:srgbClr val="1A9BC8"/>
            </a:solidFill>
            <a:prstDash val="solid"/>
          </a:ln>
          <a:effectLst>
            <a:outerShdw sx="100000" sy="100000" kx="0" ky="0" algn="bl" rotWithShape="0" blurRad="101600" dist="38100" dir="2700000">
              <a:srgbClr val="000000">
                <a:alpha val="12000"/>
              </a:srgbClr>
            </a:outerShdw>
          </a:effectLst>
        </p:spPr>
      </p:sp>
      <p:sp>
        <p:nvSpPr>
          <p:cNvPr id="30" name="Text 28"/>
          <p:cNvSpPr/>
          <p:nvPr/>
        </p:nvSpPr>
        <p:spPr>
          <a:xfrm>
            <a:off x="2350008" y="3861054"/>
            <a:ext cx="1874520" cy="628650"/>
          </a:xfrm>
          <a:prstGeom prst="rect">
            <a:avLst/>
          </a:prstGeom>
          <a:noFill/>
          <a:ln/>
        </p:spPr>
        <p:txBody>
          <a:bodyPr wrap="square" rtlCol="0" anchor="ctr"/>
          <a:lstStyle/>
          <a:p>
            <a:pPr algn="ctr" indent="0" marL="0">
              <a:buNone/>
            </a:pPr>
            <a:r>
              <a:rPr lang="en-US" sz="1050" b="1" dirty="0">
                <a:solidFill>
                  <a:srgbClr val="1A9BC8"/>
                </a:solidFill>
                <a:latin typeface="Cambria" pitchFamily="34" charset="0"/>
                <a:ea typeface="Cambria" pitchFamily="34" charset="-122"/>
                <a:cs typeface="Cambria" pitchFamily="34" charset="-120"/>
              </a:rPr>
              <a:t>Leadership</a:t>
            </a:r>
            <a:endParaRPr lang="en-US" sz="1050" dirty="0"/>
          </a:p>
        </p:txBody>
      </p:sp>
      <p:sp>
        <p:nvSpPr>
          <p:cNvPr id="31" name="Shape 29"/>
          <p:cNvSpPr/>
          <p:nvPr/>
        </p:nvSpPr>
        <p:spPr>
          <a:xfrm>
            <a:off x="4361688" y="4175379"/>
            <a:ext cx="91440" cy="0"/>
          </a:xfrm>
          <a:prstGeom prst="line">
            <a:avLst/>
          </a:prstGeom>
          <a:noFill/>
          <a:ln w="9525">
            <a:solidFill>
              <a:srgbClr val="CCCCCC"/>
            </a:solidFill>
            <a:prstDash val="solid"/>
          </a:ln>
        </p:spPr>
      </p:sp>
      <p:sp>
        <p:nvSpPr>
          <p:cNvPr id="32" name="Text 30"/>
          <p:cNvSpPr/>
          <p:nvPr/>
        </p:nvSpPr>
        <p:spPr>
          <a:xfrm>
            <a:off x="4453128" y="3861054"/>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Board members and executive committee with photos and contacts for institutional correspondence.</a:t>
            </a:r>
            <a:endParaRPr lang="en-US" sz="1000" dirty="0"/>
          </a:p>
        </p:txBody>
      </p:sp>
      <p:sp>
        <p:nvSpPr>
          <p:cNvPr id="33" name="Shape 31"/>
          <p:cNvSpPr/>
          <p:nvPr/>
        </p:nvSpPr>
        <p:spPr>
          <a:xfrm>
            <a:off x="365760" y="4663440"/>
            <a:ext cx="8412480" cy="292608"/>
          </a:xfrm>
          <a:prstGeom prst="roundRect">
            <a:avLst>
              <a:gd name="adj" fmla="val 15625"/>
            </a:avLst>
          </a:prstGeom>
          <a:solidFill>
            <a:srgbClr val="F5EDD8"/>
          </a:solidFill>
          <a:ln w="12700">
            <a:solidFill>
              <a:srgbClr val="CCC6B0"/>
            </a:solidFill>
            <a:prstDash val="solid"/>
          </a:ln>
        </p:spPr>
      </p:sp>
      <p:sp>
        <p:nvSpPr>
          <p:cNvPr id="34" name="Text 32"/>
          <p:cNvSpPr/>
          <p:nvPr/>
        </p:nvSpPr>
        <p:spPr>
          <a:xfrm>
            <a:off x="457200" y="4681728"/>
            <a:ext cx="8229600" cy="256032"/>
          </a:xfrm>
          <a:prstGeom prst="rect">
            <a:avLst/>
          </a:prstGeom>
          <a:noFill/>
          <a:ln/>
        </p:spPr>
        <p:txBody>
          <a:bodyPr wrap="square" rtlCol="0" anchor="ctr"/>
          <a:lstStyle/>
          <a:p>
            <a:pPr algn="ctr" indent="0" marL="0">
              <a:buNone/>
            </a:pPr>
            <a:r>
              <a:rPr lang="en-US" sz="950" dirty="0">
                <a:solidFill>
                  <a:srgbClr val="2A2A2A"/>
                </a:solidFill>
                <a:latin typeface="Calibri" pitchFamily="34" charset="0"/>
                <a:ea typeface="Calibri" pitchFamily="34" charset="-122"/>
                <a:cs typeface="Calibri" pitchFamily="34" charset="-120"/>
              </a:rPr>
              <a:t>Multilingual — Turkish · English · German · Russian  |  Polylang WordPress Plugin  |  All pages available in all languages</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Communication</a:t>
            </a:r>
            <a:endParaRPr lang="en-US" sz="2200" dirty="0"/>
          </a:p>
        </p:txBody>
      </p:sp>
      <p:sp>
        <p:nvSpPr>
          <p:cNvPr id="5" name="Shape 3"/>
          <p:cNvSpPr/>
          <p:nvPr/>
        </p:nvSpPr>
        <p:spPr>
          <a:xfrm>
            <a:off x="320040" y="2519172"/>
            <a:ext cx="1508760" cy="658368"/>
          </a:xfrm>
          <a:prstGeom prst="roundRect">
            <a:avLst>
              <a:gd name="adj" fmla="val 12500"/>
            </a:avLst>
          </a:prstGeom>
          <a:solidFill>
            <a:srgbClr val="C4421A"/>
          </a:solidFill>
          <a:ln w="12700">
            <a:solidFill>
              <a:srgbClr val="C4421A"/>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320040" y="2519172"/>
            <a:ext cx="1508760" cy="65836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Communication</a:t>
            </a:r>
            <a:endParaRPr lang="en-US" sz="1300" dirty="0"/>
          </a:p>
        </p:txBody>
      </p:sp>
      <p:sp>
        <p:nvSpPr>
          <p:cNvPr id="7" name="Shape 5"/>
          <p:cNvSpPr/>
          <p:nvPr/>
        </p:nvSpPr>
        <p:spPr>
          <a:xfrm>
            <a:off x="1828800" y="2848356"/>
            <a:ext cx="320040" cy="0"/>
          </a:xfrm>
          <a:prstGeom prst="line">
            <a:avLst/>
          </a:prstGeom>
          <a:noFill/>
          <a:ln w="22860">
            <a:solidFill>
              <a:srgbClr val="C4421A"/>
            </a:solidFill>
            <a:prstDash val="solid"/>
          </a:ln>
        </p:spPr>
      </p:sp>
      <p:sp>
        <p:nvSpPr>
          <p:cNvPr id="8" name="Shape 6"/>
          <p:cNvSpPr/>
          <p:nvPr/>
        </p:nvSpPr>
        <p:spPr>
          <a:xfrm>
            <a:off x="2148840" y="1521333"/>
            <a:ext cx="0" cy="2654046"/>
          </a:xfrm>
          <a:prstGeom prst="line">
            <a:avLst/>
          </a:prstGeom>
          <a:noFill/>
          <a:ln w="19050">
            <a:solidFill>
              <a:srgbClr val="C4421A"/>
            </a:solidFill>
            <a:prstDash val="solid"/>
          </a:ln>
        </p:spPr>
      </p:sp>
      <p:sp>
        <p:nvSpPr>
          <p:cNvPr id="9" name="Shape 7"/>
          <p:cNvSpPr/>
          <p:nvPr/>
        </p:nvSpPr>
        <p:spPr>
          <a:xfrm>
            <a:off x="2148840" y="1521333"/>
            <a:ext cx="201168" cy="0"/>
          </a:xfrm>
          <a:prstGeom prst="line">
            <a:avLst/>
          </a:prstGeom>
          <a:noFill/>
          <a:ln w="15240">
            <a:solidFill>
              <a:srgbClr val="C4421A"/>
            </a:solidFill>
            <a:prstDash val="solid"/>
          </a:ln>
        </p:spPr>
      </p:sp>
      <p:sp>
        <p:nvSpPr>
          <p:cNvPr id="10" name="Shape 8"/>
          <p:cNvSpPr/>
          <p:nvPr/>
        </p:nvSpPr>
        <p:spPr>
          <a:xfrm>
            <a:off x="2299716" y="1471041"/>
            <a:ext cx="100584" cy="100584"/>
          </a:xfrm>
          <a:prstGeom prst="ellipse">
            <a:avLst/>
          </a:prstGeom>
          <a:solidFill>
            <a:srgbClr val="C4421A"/>
          </a:solidFill>
          <a:ln w="12700">
            <a:solidFill>
              <a:srgbClr val="C4421A"/>
            </a:solidFill>
            <a:prstDash val="solid"/>
          </a:ln>
        </p:spPr>
      </p:sp>
      <p:sp>
        <p:nvSpPr>
          <p:cNvPr id="11" name="Shape 9"/>
          <p:cNvSpPr/>
          <p:nvPr/>
        </p:nvSpPr>
        <p:spPr>
          <a:xfrm>
            <a:off x="2350008" y="1207008"/>
            <a:ext cx="1874520" cy="628650"/>
          </a:xfrm>
          <a:prstGeom prst="roundRect">
            <a:avLst>
              <a:gd name="adj" fmla="val 10182"/>
            </a:avLst>
          </a:prstGeom>
          <a:solidFill>
            <a:srgbClr val="FFFFFF"/>
          </a:solidFill>
          <a:ln w="19050">
            <a:solidFill>
              <a:srgbClr val="C4421A"/>
            </a:solidFill>
            <a:prstDash val="solid"/>
          </a:ln>
          <a:effectLst>
            <a:outerShdw sx="100000" sy="100000" kx="0" ky="0" algn="bl" rotWithShape="0" blurRad="101600" dist="38100" dir="2700000">
              <a:srgbClr val="000000">
                <a:alpha val="12000"/>
              </a:srgbClr>
            </a:outerShdw>
          </a:effectLst>
        </p:spPr>
      </p:sp>
      <p:sp>
        <p:nvSpPr>
          <p:cNvPr id="12" name="Text 10"/>
          <p:cNvSpPr/>
          <p:nvPr/>
        </p:nvSpPr>
        <p:spPr>
          <a:xfrm>
            <a:off x="2350008" y="1207008"/>
            <a:ext cx="1874520" cy="628650"/>
          </a:xfrm>
          <a:prstGeom prst="rect">
            <a:avLst/>
          </a:prstGeom>
          <a:noFill/>
          <a:ln/>
        </p:spPr>
        <p:txBody>
          <a:bodyPr wrap="square" rtlCol="0" anchor="ctr"/>
          <a:lstStyle/>
          <a:p>
            <a:pPr algn="ctr" indent="0" marL="0">
              <a:buNone/>
            </a:pPr>
            <a:r>
              <a:rPr lang="en-US" sz="1050" b="1" dirty="0">
                <a:solidFill>
                  <a:srgbClr val="C4421A"/>
                </a:solidFill>
                <a:latin typeface="Cambria" pitchFamily="34" charset="0"/>
                <a:ea typeface="Cambria" pitchFamily="34" charset="-122"/>
                <a:cs typeface="Cambria" pitchFamily="34" charset="-120"/>
              </a:rPr>
              <a:t>Media Center</a:t>
            </a:r>
            <a:endParaRPr lang="en-US" sz="1050" dirty="0"/>
          </a:p>
        </p:txBody>
      </p:sp>
      <p:sp>
        <p:nvSpPr>
          <p:cNvPr id="13" name="Shape 11"/>
          <p:cNvSpPr/>
          <p:nvPr/>
        </p:nvSpPr>
        <p:spPr>
          <a:xfrm>
            <a:off x="4361688" y="1521333"/>
            <a:ext cx="91440" cy="0"/>
          </a:xfrm>
          <a:prstGeom prst="line">
            <a:avLst/>
          </a:prstGeom>
          <a:noFill/>
          <a:ln w="9525">
            <a:solidFill>
              <a:srgbClr val="CCCCCC"/>
            </a:solidFill>
            <a:prstDash val="solid"/>
          </a:ln>
        </p:spPr>
      </p:sp>
      <p:sp>
        <p:nvSpPr>
          <p:cNvPr id="14" name="Text 12"/>
          <p:cNvSpPr/>
          <p:nvPr/>
        </p:nvSpPr>
        <p:spPr>
          <a:xfrm>
            <a:off x="4453128" y="1207008"/>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Press kit, official photography, downloadable logos and brand assets for journalists and partners.</a:t>
            </a:r>
            <a:endParaRPr lang="en-US" sz="1000" dirty="0"/>
          </a:p>
        </p:txBody>
      </p:sp>
      <p:sp>
        <p:nvSpPr>
          <p:cNvPr id="15" name="Shape 13"/>
          <p:cNvSpPr/>
          <p:nvPr/>
        </p:nvSpPr>
        <p:spPr>
          <a:xfrm>
            <a:off x="2148840" y="2406015"/>
            <a:ext cx="201168" cy="0"/>
          </a:xfrm>
          <a:prstGeom prst="line">
            <a:avLst/>
          </a:prstGeom>
          <a:noFill/>
          <a:ln w="15240">
            <a:solidFill>
              <a:srgbClr val="C4421A"/>
            </a:solidFill>
            <a:prstDash val="solid"/>
          </a:ln>
        </p:spPr>
      </p:sp>
      <p:sp>
        <p:nvSpPr>
          <p:cNvPr id="16" name="Shape 14"/>
          <p:cNvSpPr/>
          <p:nvPr/>
        </p:nvSpPr>
        <p:spPr>
          <a:xfrm>
            <a:off x="2299716" y="2355723"/>
            <a:ext cx="100584" cy="100584"/>
          </a:xfrm>
          <a:prstGeom prst="ellipse">
            <a:avLst/>
          </a:prstGeom>
          <a:solidFill>
            <a:srgbClr val="C4421A"/>
          </a:solidFill>
          <a:ln w="12700">
            <a:solidFill>
              <a:srgbClr val="C4421A"/>
            </a:solidFill>
            <a:prstDash val="solid"/>
          </a:ln>
        </p:spPr>
      </p:sp>
      <p:sp>
        <p:nvSpPr>
          <p:cNvPr id="17" name="Shape 15"/>
          <p:cNvSpPr/>
          <p:nvPr/>
        </p:nvSpPr>
        <p:spPr>
          <a:xfrm>
            <a:off x="2350008" y="2091690"/>
            <a:ext cx="1874520" cy="628650"/>
          </a:xfrm>
          <a:prstGeom prst="roundRect">
            <a:avLst>
              <a:gd name="adj" fmla="val 10182"/>
            </a:avLst>
          </a:prstGeom>
          <a:solidFill>
            <a:srgbClr val="FFFFFF"/>
          </a:solidFill>
          <a:ln w="19050">
            <a:solidFill>
              <a:srgbClr val="C4421A"/>
            </a:solidFill>
            <a:prstDash val="solid"/>
          </a:ln>
          <a:effectLst>
            <a:outerShdw sx="100000" sy="100000" kx="0" ky="0" algn="bl" rotWithShape="0" blurRad="101600" dist="38100" dir="2700000">
              <a:srgbClr val="000000">
                <a:alpha val="12000"/>
              </a:srgbClr>
            </a:outerShdw>
          </a:effectLst>
        </p:spPr>
      </p:sp>
      <p:sp>
        <p:nvSpPr>
          <p:cNvPr id="18" name="Text 16"/>
          <p:cNvSpPr/>
          <p:nvPr/>
        </p:nvSpPr>
        <p:spPr>
          <a:xfrm>
            <a:off x="2350008" y="2091690"/>
            <a:ext cx="1874520" cy="628650"/>
          </a:xfrm>
          <a:prstGeom prst="rect">
            <a:avLst/>
          </a:prstGeom>
          <a:noFill/>
          <a:ln/>
        </p:spPr>
        <p:txBody>
          <a:bodyPr wrap="square" rtlCol="0" anchor="ctr"/>
          <a:lstStyle/>
          <a:p>
            <a:pPr algn="ctr" indent="0" marL="0">
              <a:buNone/>
            </a:pPr>
            <a:r>
              <a:rPr lang="en-US" sz="1050" b="1" dirty="0">
                <a:solidFill>
                  <a:srgbClr val="C4421A"/>
                </a:solidFill>
                <a:latin typeface="Cambria" pitchFamily="34" charset="0"/>
                <a:ea typeface="Cambria" pitchFamily="34" charset="-122"/>
                <a:cs typeface="Cambria" pitchFamily="34" charset="-120"/>
              </a:rPr>
              <a:t>Press Releases</a:t>
            </a:r>
            <a:endParaRPr lang="en-US" sz="1050" dirty="0"/>
          </a:p>
        </p:txBody>
      </p:sp>
      <p:sp>
        <p:nvSpPr>
          <p:cNvPr id="19" name="Shape 17"/>
          <p:cNvSpPr/>
          <p:nvPr/>
        </p:nvSpPr>
        <p:spPr>
          <a:xfrm>
            <a:off x="4361688" y="2406015"/>
            <a:ext cx="91440" cy="0"/>
          </a:xfrm>
          <a:prstGeom prst="line">
            <a:avLst/>
          </a:prstGeom>
          <a:noFill/>
          <a:ln w="9525">
            <a:solidFill>
              <a:srgbClr val="CCCCCC"/>
            </a:solidFill>
            <a:prstDash val="solid"/>
          </a:ln>
        </p:spPr>
      </p:sp>
      <p:sp>
        <p:nvSpPr>
          <p:cNvPr id="20" name="Text 18"/>
          <p:cNvSpPr/>
          <p:nvPr/>
        </p:nvSpPr>
        <p:spPr>
          <a:xfrm>
            <a:off x="4453128" y="2091690"/>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Chronological archive of official statements, event announcements, and industry news from ALTİD.</a:t>
            </a:r>
            <a:endParaRPr lang="en-US" sz="1000" dirty="0"/>
          </a:p>
        </p:txBody>
      </p:sp>
      <p:sp>
        <p:nvSpPr>
          <p:cNvPr id="21" name="Shape 19"/>
          <p:cNvSpPr/>
          <p:nvPr/>
        </p:nvSpPr>
        <p:spPr>
          <a:xfrm>
            <a:off x="2148840" y="3290697"/>
            <a:ext cx="201168" cy="0"/>
          </a:xfrm>
          <a:prstGeom prst="line">
            <a:avLst/>
          </a:prstGeom>
          <a:noFill/>
          <a:ln w="15240">
            <a:solidFill>
              <a:srgbClr val="C4421A"/>
            </a:solidFill>
            <a:prstDash val="solid"/>
          </a:ln>
        </p:spPr>
      </p:sp>
      <p:sp>
        <p:nvSpPr>
          <p:cNvPr id="22" name="Shape 20"/>
          <p:cNvSpPr/>
          <p:nvPr/>
        </p:nvSpPr>
        <p:spPr>
          <a:xfrm>
            <a:off x="2299716" y="3240405"/>
            <a:ext cx="100584" cy="100584"/>
          </a:xfrm>
          <a:prstGeom prst="ellipse">
            <a:avLst/>
          </a:prstGeom>
          <a:solidFill>
            <a:srgbClr val="C4421A"/>
          </a:solidFill>
          <a:ln w="12700">
            <a:solidFill>
              <a:srgbClr val="C4421A"/>
            </a:solidFill>
            <a:prstDash val="solid"/>
          </a:ln>
        </p:spPr>
      </p:sp>
      <p:sp>
        <p:nvSpPr>
          <p:cNvPr id="23" name="Shape 21"/>
          <p:cNvSpPr/>
          <p:nvPr/>
        </p:nvSpPr>
        <p:spPr>
          <a:xfrm>
            <a:off x="2350008" y="2976372"/>
            <a:ext cx="1874520" cy="628650"/>
          </a:xfrm>
          <a:prstGeom prst="roundRect">
            <a:avLst>
              <a:gd name="adj" fmla="val 10182"/>
            </a:avLst>
          </a:prstGeom>
          <a:solidFill>
            <a:srgbClr val="FFFFFF"/>
          </a:solidFill>
          <a:ln w="19050">
            <a:solidFill>
              <a:srgbClr val="C4421A"/>
            </a:solidFill>
            <a:prstDash val="solid"/>
          </a:ln>
          <a:effectLst>
            <a:outerShdw sx="100000" sy="100000" kx="0" ky="0" algn="bl" rotWithShape="0" blurRad="101600" dist="38100" dir="2700000">
              <a:srgbClr val="000000">
                <a:alpha val="12000"/>
              </a:srgbClr>
            </a:outerShdw>
          </a:effectLst>
        </p:spPr>
      </p:sp>
      <p:sp>
        <p:nvSpPr>
          <p:cNvPr id="24" name="Text 22"/>
          <p:cNvSpPr/>
          <p:nvPr/>
        </p:nvSpPr>
        <p:spPr>
          <a:xfrm>
            <a:off x="2350008" y="2976372"/>
            <a:ext cx="1874520" cy="628650"/>
          </a:xfrm>
          <a:prstGeom prst="rect">
            <a:avLst/>
          </a:prstGeom>
          <a:noFill/>
          <a:ln/>
        </p:spPr>
        <p:txBody>
          <a:bodyPr wrap="square" rtlCol="0" anchor="ctr"/>
          <a:lstStyle/>
          <a:p>
            <a:pPr algn="ctr" indent="0" marL="0">
              <a:buNone/>
            </a:pPr>
            <a:r>
              <a:rPr lang="en-US" sz="1050" b="1" dirty="0">
                <a:solidFill>
                  <a:srgbClr val="C4421A"/>
                </a:solidFill>
                <a:latin typeface="Cambria" pitchFamily="34" charset="0"/>
                <a:ea typeface="Cambria" pitchFamily="34" charset="-122"/>
                <a:cs typeface="Cambria" pitchFamily="34" charset="-120"/>
              </a:rPr>
              <a:t>Newsletter</a:t>
            </a:r>
            <a:endParaRPr lang="en-US" sz="1050" dirty="0"/>
          </a:p>
        </p:txBody>
      </p:sp>
      <p:sp>
        <p:nvSpPr>
          <p:cNvPr id="25" name="Shape 23"/>
          <p:cNvSpPr/>
          <p:nvPr/>
        </p:nvSpPr>
        <p:spPr>
          <a:xfrm>
            <a:off x="4361688" y="3290697"/>
            <a:ext cx="91440" cy="0"/>
          </a:xfrm>
          <a:prstGeom prst="line">
            <a:avLst/>
          </a:prstGeom>
          <a:noFill/>
          <a:ln w="9525">
            <a:solidFill>
              <a:srgbClr val="CCCCCC"/>
            </a:solidFill>
            <a:prstDash val="solid"/>
          </a:ln>
        </p:spPr>
      </p:sp>
      <p:sp>
        <p:nvSpPr>
          <p:cNvPr id="26" name="Text 24"/>
          <p:cNvSpPr/>
          <p:nvPr/>
        </p:nvSpPr>
        <p:spPr>
          <a:xfrm>
            <a:off x="4453128" y="2976372"/>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Subscribe or browse past editions of the member newsletter and seasonal tourism bulletins.</a:t>
            </a:r>
            <a:endParaRPr lang="en-US" sz="1000" dirty="0"/>
          </a:p>
        </p:txBody>
      </p:sp>
      <p:sp>
        <p:nvSpPr>
          <p:cNvPr id="27" name="Shape 25"/>
          <p:cNvSpPr/>
          <p:nvPr/>
        </p:nvSpPr>
        <p:spPr>
          <a:xfrm>
            <a:off x="2148840" y="4175379"/>
            <a:ext cx="201168" cy="0"/>
          </a:xfrm>
          <a:prstGeom prst="line">
            <a:avLst/>
          </a:prstGeom>
          <a:noFill/>
          <a:ln w="15240">
            <a:solidFill>
              <a:srgbClr val="C4421A"/>
            </a:solidFill>
            <a:prstDash val="solid"/>
          </a:ln>
        </p:spPr>
      </p:sp>
      <p:sp>
        <p:nvSpPr>
          <p:cNvPr id="28" name="Shape 26"/>
          <p:cNvSpPr/>
          <p:nvPr/>
        </p:nvSpPr>
        <p:spPr>
          <a:xfrm>
            <a:off x="2299716" y="4125087"/>
            <a:ext cx="100584" cy="100584"/>
          </a:xfrm>
          <a:prstGeom prst="ellipse">
            <a:avLst/>
          </a:prstGeom>
          <a:solidFill>
            <a:srgbClr val="C4421A"/>
          </a:solidFill>
          <a:ln w="12700">
            <a:solidFill>
              <a:srgbClr val="C4421A"/>
            </a:solidFill>
            <a:prstDash val="solid"/>
          </a:ln>
        </p:spPr>
      </p:sp>
      <p:sp>
        <p:nvSpPr>
          <p:cNvPr id="29" name="Shape 27"/>
          <p:cNvSpPr/>
          <p:nvPr/>
        </p:nvSpPr>
        <p:spPr>
          <a:xfrm>
            <a:off x="2350008" y="3861054"/>
            <a:ext cx="1874520" cy="628650"/>
          </a:xfrm>
          <a:prstGeom prst="roundRect">
            <a:avLst>
              <a:gd name="adj" fmla="val 10182"/>
            </a:avLst>
          </a:prstGeom>
          <a:solidFill>
            <a:srgbClr val="FFFFFF"/>
          </a:solidFill>
          <a:ln w="19050">
            <a:solidFill>
              <a:srgbClr val="C4421A"/>
            </a:solidFill>
            <a:prstDash val="solid"/>
          </a:ln>
          <a:effectLst>
            <a:outerShdw sx="100000" sy="100000" kx="0" ky="0" algn="bl" rotWithShape="0" blurRad="101600" dist="38100" dir="2700000">
              <a:srgbClr val="000000">
                <a:alpha val="12000"/>
              </a:srgbClr>
            </a:outerShdw>
          </a:effectLst>
        </p:spPr>
      </p:sp>
      <p:sp>
        <p:nvSpPr>
          <p:cNvPr id="30" name="Text 28"/>
          <p:cNvSpPr/>
          <p:nvPr/>
        </p:nvSpPr>
        <p:spPr>
          <a:xfrm>
            <a:off x="2350008" y="3861054"/>
            <a:ext cx="1874520" cy="628650"/>
          </a:xfrm>
          <a:prstGeom prst="rect">
            <a:avLst/>
          </a:prstGeom>
          <a:noFill/>
          <a:ln/>
        </p:spPr>
        <p:txBody>
          <a:bodyPr wrap="square" rtlCol="0" anchor="ctr"/>
          <a:lstStyle/>
          <a:p>
            <a:pPr algn="ctr" indent="0" marL="0">
              <a:buNone/>
            </a:pPr>
            <a:r>
              <a:rPr lang="en-US" sz="1050" b="1" dirty="0">
                <a:solidFill>
                  <a:srgbClr val="C4421A"/>
                </a:solidFill>
                <a:latin typeface="Cambria" pitchFamily="34" charset="0"/>
                <a:ea typeface="Cambria" pitchFamily="34" charset="-122"/>
                <a:cs typeface="Cambria" pitchFamily="34" charset="-120"/>
              </a:rPr>
              <a:t>Projects</a:t>
            </a:r>
            <a:endParaRPr lang="en-US" sz="1050" dirty="0"/>
          </a:p>
        </p:txBody>
      </p:sp>
      <p:sp>
        <p:nvSpPr>
          <p:cNvPr id="31" name="Shape 29"/>
          <p:cNvSpPr/>
          <p:nvPr/>
        </p:nvSpPr>
        <p:spPr>
          <a:xfrm>
            <a:off x="4361688" y="4175379"/>
            <a:ext cx="91440" cy="0"/>
          </a:xfrm>
          <a:prstGeom prst="line">
            <a:avLst/>
          </a:prstGeom>
          <a:noFill/>
          <a:ln w="9525">
            <a:solidFill>
              <a:srgbClr val="CCCCCC"/>
            </a:solidFill>
            <a:prstDash val="solid"/>
          </a:ln>
        </p:spPr>
      </p:sp>
      <p:sp>
        <p:nvSpPr>
          <p:cNvPr id="32" name="Text 30"/>
          <p:cNvSpPr/>
          <p:nvPr/>
        </p:nvSpPr>
        <p:spPr>
          <a:xfrm>
            <a:off x="4453128" y="3861054"/>
            <a:ext cx="4279392" cy="628650"/>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Active and completed initiatives: tourism promotion, sustainability programmes, and EU-funded projects.</a:t>
            </a:r>
            <a:endParaRPr lang="en-US" sz="1000" dirty="0"/>
          </a:p>
        </p:txBody>
      </p:sp>
      <p:sp>
        <p:nvSpPr>
          <p:cNvPr id="33" name="Shape 31"/>
          <p:cNvSpPr/>
          <p:nvPr/>
        </p:nvSpPr>
        <p:spPr>
          <a:xfrm>
            <a:off x="365760" y="4663440"/>
            <a:ext cx="8412480" cy="292608"/>
          </a:xfrm>
          <a:prstGeom prst="roundRect">
            <a:avLst>
              <a:gd name="adj" fmla="val 15625"/>
            </a:avLst>
          </a:prstGeom>
          <a:solidFill>
            <a:srgbClr val="F5EDD8"/>
          </a:solidFill>
          <a:ln w="12700">
            <a:solidFill>
              <a:srgbClr val="CCC6B0"/>
            </a:solidFill>
            <a:prstDash val="solid"/>
          </a:ln>
        </p:spPr>
      </p:sp>
      <p:sp>
        <p:nvSpPr>
          <p:cNvPr id="34" name="Text 32"/>
          <p:cNvSpPr/>
          <p:nvPr/>
        </p:nvSpPr>
        <p:spPr>
          <a:xfrm>
            <a:off x="457200" y="4681728"/>
            <a:ext cx="8229600" cy="256032"/>
          </a:xfrm>
          <a:prstGeom prst="rect">
            <a:avLst/>
          </a:prstGeom>
          <a:noFill/>
          <a:ln/>
        </p:spPr>
        <p:txBody>
          <a:bodyPr wrap="square" rtlCol="0" anchor="ctr"/>
          <a:lstStyle/>
          <a:p>
            <a:pPr algn="ctr" indent="0" marL="0">
              <a:buNone/>
            </a:pPr>
            <a:r>
              <a:rPr lang="en-US" sz="950" dirty="0">
                <a:solidFill>
                  <a:srgbClr val="2A2A2A"/>
                </a:solidFill>
                <a:latin typeface="Calibri" pitchFamily="34" charset="0"/>
                <a:ea typeface="Calibri" pitchFamily="34" charset="-122"/>
                <a:cs typeface="Calibri" pitchFamily="34" charset="-120"/>
              </a:rPr>
              <a:t>Multilingual — Turkish · English · German · Russian  |  Polylang WordPress Plugin  |  All pages available in all languages</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Knowledge Base</a:t>
            </a:r>
            <a:endParaRPr lang="en-US" sz="2200" dirty="0"/>
          </a:p>
        </p:txBody>
      </p:sp>
      <p:sp>
        <p:nvSpPr>
          <p:cNvPr id="5" name="Shape 3"/>
          <p:cNvSpPr/>
          <p:nvPr/>
        </p:nvSpPr>
        <p:spPr>
          <a:xfrm>
            <a:off x="320040" y="2519172"/>
            <a:ext cx="1508760" cy="658368"/>
          </a:xfrm>
          <a:prstGeom prst="roundRect">
            <a:avLst>
              <a:gd name="adj" fmla="val 12500"/>
            </a:avLst>
          </a:prstGeom>
          <a:solidFill>
            <a:srgbClr val="5A7A3A"/>
          </a:solidFill>
          <a:ln w="12700">
            <a:solidFill>
              <a:srgbClr val="5A7A3A"/>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320040" y="2519172"/>
            <a:ext cx="1508760" cy="65836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Knowledge Base</a:t>
            </a:r>
            <a:endParaRPr lang="en-US" sz="1300" dirty="0"/>
          </a:p>
        </p:txBody>
      </p:sp>
      <p:sp>
        <p:nvSpPr>
          <p:cNvPr id="7" name="Shape 5"/>
          <p:cNvSpPr/>
          <p:nvPr/>
        </p:nvSpPr>
        <p:spPr>
          <a:xfrm>
            <a:off x="1828800" y="2848356"/>
            <a:ext cx="320040" cy="0"/>
          </a:xfrm>
          <a:prstGeom prst="line">
            <a:avLst/>
          </a:prstGeom>
          <a:noFill/>
          <a:ln w="22860">
            <a:solidFill>
              <a:srgbClr val="5A7A3A"/>
            </a:solidFill>
            <a:prstDash val="solid"/>
          </a:ln>
        </p:spPr>
      </p:sp>
      <p:sp>
        <p:nvSpPr>
          <p:cNvPr id="8" name="Shape 6"/>
          <p:cNvSpPr/>
          <p:nvPr/>
        </p:nvSpPr>
        <p:spPr>
          <a:xfrm>
            <a:off x="2148840" y="1963674"/>
            <a:ext cx="0" cy="1769364"/>
          </a:xfrm>
          <a:prstGeom prst="line">
            <a:avLst/>
          </a:prstGeom>
          <a:noFill/>
          <a:ln w="19050">
            <a:solidFill>
              <a:srgbClr val="5A7A3A"/>
            </a:solidFill>
            <a:prstDash val="solid"/>
          </a:ln>
        </p:spPr>
      </p:sp>
      <p:sp>
        <p:nvSpPr>
          <p:cNvPr id="9" name="Shape 7"/>
          <p:cNvSpPr/>
          <p:nvPr/>
        </p:nvSpPr>
        <p:spPr>
          <a:xfrm>
            <a:off x="2148840" y="1963674"/>
            <a:ext cx="201168" cy="0"/>
          </a:xfrm>
          <a:prstGeom prst="line">
            <a:avLst/>
          </a:prstGeom>
          <a:noFill/>
          <a:ln w="15240">
            <a:solidFill>
              <a:srgbClr val="5A7A3A"/>
            </a:solidFill>
            <a:prstDash val="solid"/>
          </a:ln>
        </p:spPr>
      </p:sp>
      <p:sp>
        <p:nvSpPr>
          <p:cNvPr id="10" name="Shape 8"/>
          <p:cNvSpPr/>
          <p:nvPr/>
        </p:nvSpPr>
        <p:spPr>
          <a:xfrm>
            <a:off x="2299716" y="1913382"/>
            <a:ext cx="100584" cy="100584"/>
          </a:xfrm>
          <a:prstGeom prst="ellipse">
            <a:avLst/>
          </a:prstGeom>
          <a:solidFill>
            <a:srgbClr val="5A7A3A"/>
          </a:solidFill>
          <a:ln w="12700">
            <a:solidFill>
              <a:srgbClr val="5A7A3A"/>
            </a:solidFill>
            <a:prstDash val="solid"/>
          </a:ln>
        </p:spPr>
      </p:sp>
      <p:sp>
        <p:nvSpPr>
          <p:cNvPr id="11" name="Shape 9"/>
          <p:cNvSpPr/>
          <p:nvPr/>
        </p:nvSpPr>
        <p:spPr>
          <a:xfrm>
            <a:off x="2350008" y="1634490"/>
            <a:ext cx="1874520" cy="658368"/>
          </a:xfrm>
          <a:prstGeom prst="roundRect">
            <a:avLst>
              <a:gd name="adj" fmla="val 9722"/>
            </a:avLst>
          </a:prstGeom>
          <a:solidFill>
            <a:srgbClr val="FFFFFF"/>
          </a:solidFill>
          <a:ln w="19050">
            <a:solidFill>
              <a:srgbClr val="5A7A3A"/>
            </a:solidFill>
            <a:prstDash val="solid"/>
          </a:ln>
          <a:effectLst>
            <a:outerShdw sx="100000" sy="100000" kx="0" ky="0" algn="bl" rotWithShape="0" blurRad="101600" dist="38100" dir="2700000">
              <a:srgbClr val="000000">
                <a:alpha val="12000"/>
              </a:srgbClr>
            </a:outerShdw>
          </a:effectLst>
        </p:spPr>
      </p:sp>
      <p:sp>
        <p:nvSpPr>
          <p:cNvPr id="12" name="Text 10"/>
          <p:cNvSpPr/>
          <p:nvPr/>
        </p:nvSpPr>
        <p:spPr>
          <a:xfrm>
            <a:off x="2350008" y="1634490"/>
            <a:ext cx="1874520" cy="658368"/>
          </a:xfrm>
          <a:prstGeom prst="rect">
            <a:avLst/>
          </a:prstGeom>
          <a:noFill/>
          <a:ln/>
        </p:spPr>
        <p:txBody>
          <a:bodyPr wrap="square" rtlCol="0" anchor="ctr"/>
          <a:lstStyle/>
          <a:p>
            <a:pPr algn="ctr" indent="0" marL="0">
              <a:buNone/>
            </a:pPr>
            <a:r>
              <a:rPr lang="en-US" sz="1050" b="1" dirty="0">
                <a:solidFill>
                  <a:srgbClr val="5A7A3A"/>
                </a:solidFill>
                <a:latin typeface="Cambria" pitchFamily="34" charset="0"/>
                <a:ea typeface="Cambria" pitchFamily="34" charset="-122"/>
                <a:cs typeface="Cambria" pitchFamily="34" charset="-120"/>
              </a:rPr>
              <a:t>Statistics</a:t>
            </a:r>
            <a:endParaRPr lang="en-US" sz="1050" dirty="0"/>
          </a:p>
        </p:txBody>
      </p:sp>
      <p:sp>
        <p:nvSpPr>
          <p:cNvPr id="13" name="Shape 11"/>
          <p:cNvSpPr/>
          <p:nvPr/>
        </p:nvSpPr>
        <p:spPr>
          <a:xfrm>
            <a:off x="4361688" y="1963674"/>
            <a:ext cx="91440" cy="0"/>
          </a:xfrm>
          <a:prstGeom prst="line">
            <a:avLst/>
          </a:prstGeom>
          <a:noFill/>
          <a:ln w="9525">
            <a:solidFill>
              <a:srgbClr val="CCCCCC"/>
            </a:solidFill>
            <a:prstDash val="solid"/>
          </a:ln>
        </p:spPr>
      </p:sp>
      <p:sp>
        <p:nvSpPr>
          <p:cNvPr id="14" name="Text 12"/>
          <p:cNvSpPr/>
          <p:nvPr/>
        </p:nvSpPr>
        <p:spPr>
          <a:xfrm>
            <a:off x="4453128" y="1634490"/>
            <a:ext cx="4279392" cy="658368"/>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Annual tourism data: visitor counts, hotel occupancy rates, seasonality charts, and market segment analysis.</a:t>
            </a:r>
            <a:endParaRPr lang="en-US" sz="1000" dirty="0"/>
          </a:p>
        </p:txBody>
      </p:sp>
      <p:sp>
        <p:nvSpPr>
          <p:cNvPr id="15" name="Shape 13"/>
          <p:cNvSpPr/>
          <p:nvPr/>
        </p:nvSpPr>
        <p:spPr>
          <a:xfrm>
            <a:off x="2148840" y="3733038"/>
            <a:ext cx="201168" cy="0"/>
          </a:xfrm>
          <a:prstGeom prst="line">
            <a:avLst/>
          </a:prstGeom>
          <a:noFill/>
          <a:ln w="15240">
            <a:solidFill>
              <a:srgbClr val="5A7A3A"/>
            </a:solidFill>
            <a:prstDash val="solid"/>
          </a:ln>
        </p:spPr>
      </p:sp>
      <p:sp>
        <p:nvSpPr>
          <p:cNvPr id="16" name="Shape 14"/>
          <p:cNvSpPr/>
          <p:nvPr/>
        </p:nvSpPr>
        <p:spPr>
          <a:xfrm>
            <a:off x="2299716" y="3682746"/>
            <a:ext cx="100584" cy="100584"/>
          </a:xfrm>
          <a:prstGeom prst="ellipse">
            <a:avLst/>
          </a:prstGeom>
          <a:solidFill>
            <a:srgbClr val="5A7A3A"/>
          </a:solidFill>
          <a:ln w="12700">
            <a:solidFill>
              <a:srgbClr val="5A7A3A"/>
            </a:solidFill>
            <a:prstDash val="solid"/>
          </a:ln>
        </p:spPr>
      </p:sp>
      <p:sp>
        <p:nvSpPr>
          <p:cNvPr id="17" name="Shape 15"/>
          <p:cNvSpPr/>
          <p:nvPr/>
        </p:nvSpPr>
        <p:spPr>
          <a:xfrm>
            <a:off x="2350008" y="3403854"/>
            <a:ext cx="1874520" cy="658368"/>
          </a:xfrm>
          <a:prstGeom prst="roundRect">
            <a:avLst>
              <a:gd name="adj" fmla="val 9722"/>
            </a:avLst>
          </a:prstGeom>
          <a:solidFill>
            <a:srgbClr val="FFFFFF"/>
          </a:solidFill>
          <a:ln w="19050">
            <a:solidFill>
              <a:srgbClr val="5A7A3A"/>
            </a:solidFill>
            <a:prstDash val="solid"/>
          </a:ln>
          <a:effectLst>
            <a:outerShdw sx="100000" sy="100000" kx="0" ky="0" algn="bl" rotWithShape="0" blurRad="101600" dist="38100" dir="2700000">
              <a:srgbClr val="000000">
                <a:alpha val="12000"/>
              </a:srgbClr>
            </a:outerShdw>
          </a:effectLst>
        </p:spPr>
      </p:sp>
      <p:sp>
        <p:nvSpPr>
          <p:cNvPr id="18" name="Text 16"/>
          <p:cNvSpPr/>
          <p:nvPr/>
        </p:nvSpPr>
        <p:spPr>
          <a:xfrm>
            <a:off x="2350008" y="3403854"/>
            <a:ext cx="1874520" cy="658368"/>
          </a:xfrm>
          <a:prstGeom prst="rect">
            <a:avLst/>
          </a:prstGeom>
          <a:noFill/>
          <a:ln/>
        </p:spPr>
        <p:txBody>
          <a:bodyPr wrap="square" rtlCol="0" anchor="ctr"/>
          <a:lstStyle/>
          <a:p>
            <a:pPr algn="ctr" indent="0" marL="0">
              <a:buNone/>
            </a:pPr>
            <a:r>
              <a:rPr lang="en-US" sz="1050" b="1" dirty="0">
                <a:solidFill>
                  <a:srgbClr val="5A7A3A"/>
                </a:solidFill>
                <a:latin typeface="Cambria" pitchFamily="34" charset="0"/>
                <a:ea typeface="Cambria" pitchFamily="34" charset="-122"/>
                <a:cs typeface="Cambria" pitchFamily="34" charset="-120"/>
              </a:rPr>
              <a:t>Laws &amp; Regulations</a:t>
            </a:r>
            <a:endParaRPr lang="en-US" sz="1050" dirty="0"/>
          </a:p>
        </p:txBody>
      </p:sp>
      <p:sp>
        <p:nvSpPr>
          <p:cNvPr id="19" name="Shape 17"/>
          <p:cNvSpPr/>
          <p:nvPr/>
        </p:nvSpPr>
        <p:spPr>
          <a:xfrm>
            <a:off x="4361688" y="3733038"/>
            <a:ext cx="91440" cy="0"/>
          </a:xfrm>
          <a:prstGeom prst="line">
            <a:avLst/>
          </a:prstGeom>
          <a:noFill/>
          <a:ln w="9525">
            <a:solidFill>
              <a:srgbClr val="CCCCCC"/>
            </a:solidFill>
            <a:prstDash val="solid"/>
          </a:ln>
        </p:spPr>
      </p:sp>
      <p:sp>
        <p:nvSpPr>
          <p:cNvPr id="20" name="Text 18"/>
          <p:cNvSpPr/>
          <p:nvPr/>
        </p:nvSpPr>
        <p:spPr>
          <a:xfrm>
            <a:off x="4453128" y="3403854"/>
            <a:ext cx="4279392" cy="658368"/>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Turkish hospitality legislation, zoning rules, operating licences, health requirements, and GDPR guidance.</a:t>
            </a:r>
            <a:endParaRPr lang="en-US" sz="1000" dirty="0"/>
          </a:p>
        </p:txBody>
      </p:sp>
      <p:sp>
        <p:nvSpPr>
          <p:cNvPr id="21" name="Shape 19"/>
          <p:cNvSpPr/>
          <p:nvPr/>
        </p:nvSpPr>
        <p:spPr>
          <a:xfrm>
            <a:off x="365760" y="4663440"/>
            <a:ext cx="8412480" cy="292608"/>
          </a:xfrm>
          <a:prstGeom prst="roundRect">
            <a:avLst>
              <a:gd name="adj" fmla="val 15625"/>
            </a:avLst>
          </a:prstGeom>
          <a:solidFill>
            <a:srgbClr val="F5EDD8"/>
          </a:solidFill>
          <a:ln w="12700">
            <a:solidFill>
              <a:srgbClr val="CCC6B0"/>
            </a:solidFill>
            <a:prstDash val="solid"/>
          </a:ln>
        </p:spPr>
      </p:sp>
      <p:sp>
        <p:nvSpPr>
          <p:cNvPr id="22" name="Text 20"/>
          <p:cNvSpPr/>
          <p:nvPr/>
        </p:nvSpPr>
        <p:spPr>
          <a:xfrm>
            <a:off x="457200" y="4681728"/>
            <a:ext cx="8229600" cy="256032"/>
          </a:xfrm>
          <a:prstGeom prst="rect">
            <a:avLst/>
          </a:prstGeom>
          <a:noFill/>
          <a:ln/>
        </p:spPr>
        <p:txBody>
          <a:bodyPr wrap="square" rtlCol="0" anchor="ctr"/>
          <a:lstStyle/>
          <a:p>
            <a:pPr algn="ctr" indent="0" marL="0">
              <a:buNone/>
            </a:pPr>
            <a:r>
              <a:rPr lang="en-US" sz="950" dirty="0">
                <a:solidFill>
                  <a:srgbClr val="2A2A2A"/>
                </a:solidFill>
                <a:latin typeface="Calibri" pitchFamily="34" charset="0"/>
                <a:ea typeface="Calibri" pitchFamily="34" charset="-122"/>
                <a:cs typeface="Calibri" pitchFamily="34" charset="-120"/>
              </a:rPr>
              <a:t>Multilingual — Turkish · English · German · Russian  |  Polylang WordPress Plugin  |  All pages available in all languages</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Contact</a:t>
            </a:r>
            <a:endParaRPr lang="en-US" sz="2200" dirty="0"/>
          </a:p>
        </p:txBody>
      </p:sp>
      <p:sp>
        <p:nvSpPr>
          <p:cNvPr id="5" name="Shape 3"/>
          <p:cNvSpPr/>
          <p:nvPr/>
        </p:nvSpPr>
        <p:spPr>
          <a:xfrm>
            <a:off x="320040" y="2519172"/>
            <a:ext cx="1508760" cy="658368"/>
          </a:xfrm>
          <a:prstGeom prst="roundRect">
            <a:avLst>
              <a:gd name="adj" fmla="val 12500"/>
            </a:avLst>
          </a:prstGeom>
          <a:solidFill>
            <a:srgbClr val="E8920A"/>
          </a:solidFill>
          <a:ln w="12700">
            <a:solidFill>
              <a:srgbClr val="E8920A"/>
            </a:solidFill>
            <a:prstDash val="solid"/>
          </a:ln>
          <a:effectLst>
            <a:outerShdw sx="100000" sy="100000" kx="0" ky="0" algn="bl" rotWithShape="0" blurRad="101600" dist="38100" dir="2700000">
              <a:srgbClr val="000000">
                <a:alpha val="12000"/>
              </a:srgbClr>
            </a:outerShdw>
          </a:effectLst>
        </p:spPr>
      </p:sp>
      <p:sp>
        <p:nvSpPr>
          <p:cNvPr id="6" name="Text 4"/>
          <p:cNvSpPr/>
          <p:nvPr/>
        </p:nvSpPr>
        <p:spPr>
          <a:xfrm>
            <a:off x="320040" y="2519172"/>
            <a:ext cx="1508760" cy="658368"/>
          </a:xfrm>
          <a:prstGeom prst="rect">
            <a:avLst/>
          </a:prstGeom>
          <a:noFill/>
          <a:ln/>
        </p:spPr>
        <p:txBody>
          <a:bodyPr wrap="square"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Contact</a:t>
            </a:r>
            <a:endParaRPr lang="en-US" sz="1300" dirty="0"/>
          </a:p>
        </p:txBody>
      </p:sp>
      <p:sp>
        <p:nvSpPr>
          <p:cNvPr id="7" name="Shape 5"/>
          <p:cNvSpPr/>
          <p:nvPr/>
        </p:nvSpPr>
        <p:spPr>
          <a:xfrm>
            <a:off x="1828800" y="2848356"/>
            <a:ext cx="320040" cy="0"/>
          </a:xfrm>
          <a:prstGeom prst="line">
            <a:avLst/>
          </a:prstGeom>
          <a:noFill/>
          <a:ln w="22860">
            <a:solidFill>
              <a:srgbClr val="E8920A"/>
            </a:solidFill>
            <a:prstDash val="solid"/>
          </a:ln>
        </p:spPr>
      </p:sp>
      <p:sp>
        <p:nvSpPr>
          <p:cNvPr id="8" name="Shape 6"/>
          <p:cNvSpPr/>
          <p:nvPr/>
        </p:nvSpPr>
        <p:spPr>
          <a:xfrm>
            <a:off x="2148840" y="1668780"/>
            <a:ext cx="0" cy="2359152"/>
          </a:xfrm>
          <a:prstGeom prst="line">
            <a:avLst/>
          </a:prstGeom>
          <a:noFill/>
          <a:ln w="19050">
            <a:solidFill>
              <a:srgbClr val="E8920A"/>
            </a:solidFill>
            <a:prstDash val="solid"/>
          </a:ln>
        </p:spPr>
      </p:sp>
      <p:sp>
        <p:nvSpPr>
          <p:cNvPr id="9" name="Shape 7"/>
          <p:cNvSpPr/>
          <p:nvPr/>
        </p:nvSpPr>
        <p:spPr>
          <a:xfrm>
            <a:off x="2148840" y="1668780"/>
            <a:ext cx="201168" cy="0"/>
          </a:xfrm>
          <a:prstGeom prst="line">
            <a:avLst/>
          </a:prstGeom>
          <a:noFill/>
          <a:ln w="15240">
            <a:solidFill>
              <a:srgbClr val="E8920A"/>
            </a:solidFill>
            <a:prstDash val="solid"/>
          </a:ln>
        </p:spPr>
      </p:sp>
      <p:sp>
        <p:nvSpPr>
          <p:cNvPr id="10" name="Shape 8"/>
          <p:cNvSpPr/>
          <p:nvPr/>
        </p:nvSpPr>
        <p:spPr>
          <a:xfrm>
            <a:off x="2299716" y="1618488"/>
            <a:ext cx="100584" cy="100584"/>
          </a:xfrm>
          <a:prstGeom prst="ellipse">
            <a:avLst/>
          </a:prstGeom>
          <a:solidFill>
            <a:srgbClr val="E8920A"/>
          </a:solidFill>
          <a:ln w="12700">
            <a:solidFill>
              <a:srgbClr val="E8920A"/>
            </a:solidFill>
            <a:prstDash val="solid"/>
          </a:ln>
        </p:spPr>
      </p:sp>
      <p:sp>
        <p:nvSpPr>
          <p:cNvPr id="11" name="Shape 9"/>
          <p:cNvSpPr/>
          <p:nvPr/>
        </p:nvSpPr>
        <p:spPr>
          <a:xfrm>
            <a:off x="2350008" y="1339596"/>
            <a:ext cx="1874520" cy="658368"/>
          </a:xfrm>
          <a:prstGeom prst="roundRect">
            <a:avLst>
              <a:gd name="adj" fmla="val 9722"/>
            </a:avLst>
          </a:prstGeom>
          <a:solidFill>
            <a:srgbClr val="FFFFFF"/>
          </a:solidFill>
          <a:ln w="19050">
            <a:solidFill>
              <a:srgbClr val="E8920A"/>
            </a:solidFill>
            <a:prstDash val="solid"/>
          </a:ln>
          <a:effectLst>
            <a:outerShdw sx="100000" sy="100000" kx="0" ky="0" algn="bl" rotWithShape="0" blurRad="101600" dist="38100" dir="2700000">
              <a:srgbClr val="000000">
                <a:alpha val="12000"/>
              </a:srgbClr>
            </a:outerShdw>
          </a:effectLst>
        </p:spPr>
      </p:sp>
      <p:sp>
        <p:nvSpPr>
          <p:cNvPr id="12" name="Text 10"/>
          <p:cNvSpPr/>
          <p:nvPr/>
        </p:nvSpPr>
        <p:spPr>
          <a:xfrm>
            <a:off x="2350008" y="1339596"/>
            <a:ext cx="1874520" cy="658368"/>
          </a:xfrm>
          <a:prstGeom prst="rect">
            <a:avLst/>
          </a:prstGeom>
          <a:noFill/>
          <a:ln/>
        </p:spPr>
        <p:txBody>
          <a:bodyPr wrap="square" rtlCol="0" anchor="ctr"/>
          <a:lstStyle/>
          <a:p>
            <a:pPr algn="ctr" indent="0" marL="0">
              <a:buNone/>
            </a:pPr>
            <a:r>
              <a:rPr lang="en-US" sz="1050" b="1" dirty="0">
                <a:solidFill>
                  <a:srgbClr val="E8920A"/>
                </a:solidFill>
                <a:latin typeface="Cambria" pitchFamily="34" charset="0"/>
                <a:ea typeface="Cambria" pitchFamily="34" charset="-122"/>
                <a:cs typeface="Cambria" pitchFamily="34" charset="-120"/>
              </a:rPr>
              <a:t>Contact Form</a:t>
            </a:r>
            <a:endParaRPr lang="en-US" sz="1050" dirty="0"/>
          </a:p>
        </p:txBody>
      </p:sp>
      <p:sp>
        <p:nvSpPr>
          <p:cNvPr id="13" name="Shape 11"/>
          <p:cNvSpPr/>
          <p:nvPr/>
        </p:nvSpPr>
        <p:spPr>
          <a:xfrm>
            <a:off x="4361688" y="1668780"/>
            <a:ext cx="91440" cy="0"/>
          </a:xfrm>
          <a:prstGeom prst="line">
            <a:avLst/>
          </a:prstGeom>
          <a:noFill/>
          <a:ln w="9525">
            <a:solidFill>
              <a:srgbClr val="CCCCCC"/>
            </a:solidFill>
            <a:prstDash val="solid"/>
          </a:ln>
        </p:spPr>
      </p:sp>
      <p:sp>
        <p:nvSpPr>
          <p:cNvPr id="14" name="Text 12"/>
          <p:cNvSpPr/>
          <p:nvPr/>
        </p:nvSpPr>
        <p:spPr>
          <a:xfrm>
            <a:off x="4453128" y="1339596"/>
            <a:ext cx="4279392" cy="658368"/>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General inquiry form routed to the ALTİD secretariat with department selection and automatic confirmation.</a:t>
            </a:r>
            <a:endParaRPr lang="en-US" sz="1000" dirty="0"/>
          </a:p>
        </p:txBody>
      </p:sp>
      <p:sp>
        <p:nvSpPr>
          <p:cNvPr id="15" name="Shape 13"/>
          <p:cNvSpPr/>
          <p:nvPr/>
        </p:nvSpPr>
        <p:spPr>
          <a:xfrm>
            <a:off x="2148840" y="2848356"/>
            <a:ext cx="201168" cy="0"/>
          </a:xfrm>
          <a:prstGeom prst="line">
            <a:avLst/>
          </a:prstGeom>
          <a:noFill/>
          <a:ln w="15240">
            <a:solidFill>
              <a:srgbClr val="E8920A"/>
            </a:solidFill>
            <a:prstDash val="solid"/>
          </a:ln>
        </p:spPr>
      </p:sp>
      <p:sp>
        <p:nvSpPr>
          <p:cNvPr id="16" name="Shape 14"/>
          <p:cNvSpPr/>
          <p:nvPr/>
        </p:nvSpPr>
        <p:spPr>
          <a:xfrm>
            <a:off x="2299716" y="2798064"/>
            <a:ext cx="100584" cy="100584"/>
          </a:xfrm>
          <a:prstGeom prst="ellipse">
            <a:avLst/>
          </a:prstGeom>
          <a:solidFill>
            <a:srgbClr val="E8920A"/>
          </a:solidFill>
          <a:ln w="12700">
            <a:solidFill>
              <a:srgbClr val="E8920A"/>
            </a:solidFill>
            <a:prstDash val="solid"/>
          </a:ln>
        </p:spPr>
      </p:sp>
      <p:sp>
        <p:nvSpPr>
          <p:cNvPr id="17" name="Shape 15"/>
          <p:cNvSpPr/>
          <p:nvPr/>
        </p:nvSpPr>
        <p:spPr>
          <a:xfrm>
            <a:off x="2350008" y="2519172"/>
            <a:ext cx="1874520" cy="658368"/>
          </a:xfrm>
          <a:prstGeom prst="roundRect">
            <a:avLst>
              <a:gd name="adj" fmla="val 9722"/>
            </a:avLst>
          </a:prstGeom>
          <a:solidFill>
            <a:srgbClr val="FFFFFF"/>
          </a:solidFill>
          <a:ln w="19050">
            <a:solidFill>
              <a:srgbClr val="E8920A"/>
            </a:solidFill>
            <a:prstDash val="solid"/>
          </a:ln>
          <a:effectLst>
            <a:outerShdw sx="100000" sy="100000" kx="0" ky="0" algn="bl" rotWithShape="0" blurRad="101600" dist="38100" dir="2700000">
              <a:srgbClr val="000000">
                <a:alpha val="12000"/>
              </a:srgbClr>
            </a:outerShdw>
          </a:effectLst>
        </p:spPr>
      </p:sp>
      <p:sp>
        <p:nvSpPr>
          <p:cNvPr id="18" name="Text 16"/>
          <p:cNvSpPr/>
          <p:nvPr/>
        </p:nvSpPr>
        <p:spPr>
          <a:xfrm>
            <a:off x="2350008" y="2519172"/>
            <a:ext cx="1874520" cy="658368"/>
          </a:xfrm>
          <a:prstGeom prst="rect">
            <a:avLst/>
          </a:prstGeom>
          <a:noFill/>
          <a:ln/>
        </p:spPr>
        <p:txBody>
          <a:bodyPr wrap="square" rtlCol="0" anchor="ctr"/>
          <a:lstStyle/>
          <a:p>
            <a:pPr algn="ctr" indent="0" marL="0">
              <a:buNone/>
            </a:pPr>
            <a:r>
              <a:rPr lang="en-US" sz="1050" b="1" dirty="0">
                <a:solidFill>
                  <a:srgbClr val="E8920A"/>
                </a:solidFill>
                <a:latin typeface="Cambria" pitchFamily="34" charset="0"/>
                <a:ea typeface="Cambria" pitchFamily="34" charset="-122"/>
                <a:cs typeface="Cambria" pitchFamily="34" charset="-120"/>
              </a:rPr>
              <a:t>Offices &amp; Map</a:t>
            </a:r>
            <a:endParaRPr lang="en-US" sz="1050" dirty="0"/>
          </a:p>
        </p:txBody>
      </p:sp>
      <p:sp>
        <p:nvSpPr>
          <p:cNvPr id="19" name="Shape 17"/>
          <p:cNvSpPr/>
          <p:nvPr/>
        </p:nvSpPr>
        <p:spPr>
          <a:xfrm>
            <a:off x="4361688" y="2848356"/>
            <a:ext cx="91440" cy="0"/>
          </a:xfrm>
          <a:prstGeom prst="line">
            <a:avLst/>
          </a:prstGeom>
          <a:noFill/>
          <a:ln w="9525">
            <a:solidFill>
              <a:srgbClr val="CCCCCC"/>
            </a:solidFill>
            <a:prstDash val="solid"/>
          </a:ln>
        </p:spPr>
      </p:sp>
      <p:sp>
        <p:nvSpPr>
          <p:cNvPr id="20" name="Text 18"/>
          <p:cNvSpPr/>
          <p:nvPr/>
        </p:nvSpPr>
        <p:spPr>
          <a:xfrm>
            <a:off x="4453128" y="2519172"/>
            <a:ext cx="4279392" cy="658368"/>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Physical address, telephone numbers, and an embedded map widget for locating the ALTİD offices.</a:t>
            </a:r>
            <a:endParaRPr lang="en-US" sz="1000" dirty="0"/>
          </a:p>
        </p:txBody>
      </p:sp>
      <p:sp>
        <p:nvSpPr>
          <p:cNvPr id="21" name="Shape 19"/>
          <p:cNvSpPr/>
          <p:nvPr/>
        </p:nvSpPr>
        <p:spPr>
          <a:xfrm>
            <a:off x="2148840" y="4027932"/>
            <a:ext cx="201168" cy="0"/>
          </a:xfrm>
          <a:prstGeom prst="line">
            <a:avLst/>
          </a:prstGeom>
          <a:noFill/>
          <a:ln w="15240">
            <a:solidFill>
              <a:srgbClr val="E8920A"/>
            </a:solidFill>
            <a:prstDash val="solid"/>
          </a:ln>
        </p:spPr>
      </p:sp>
      <p:sp>
        <p:nvSpPr>
          <p:cNvPr id="22" name="Shape 20"/>
          <p:cNvSpPr/>
          <p:nvPr/>
        </p:nvSpPr>
        <p:spPr>
          <a:xfrm>
            <a:off x="2299716" y="3977640"/>
            <a:ext cx="100584" cy="100584"/>
          </a:xfrm>
          <a:prstGeom prst="ellipse">
            <a:avLst/>
          </a:prstGeom>
          <a:solidFill>
            <a:srgbClr val="E8920A"/>
          </a:solidFill>
          <a:ln w="12700">
            <a:solidFill>
              <a:srgbClr val="E8920A"/>
            </a:solidFill>
            <a:prstDash val="solid"/>
          </a:ln>
        </p:spPr>
      </p:sp>
      <p:sp>
        <p:nvSpPr>
          <p:cNvPr id="23" name="Shape 21"/>
          <p:cNvSpPr/>
          <p:nvPr/>
        </p:nvSpPr>
        <p:spPr>
          <a:xfrm>
            <a:off x="2350008" y="3698748"/>
            <a:ext cx="1874520" cy="658368"/>
          </a:xfrm>
          <a:prstGeom prst="roundRect">
            <a:avLst>
              <a:gd name="adj" fmla="val 9722"/>
            </a:avLst>
          </a:prstGeom>
          <a:solidFill>
            <a:srgbClr val="FFFFFF"/>
          </a:solidFill>
          <a:ln w="19050">
            <a:solidFill>
              <a:srgbClr val="E8920A"/>
            </a:solidFill>
            <a:prstDash val="solid"/>
          </a:ln>
          <a:effectLst>
            <a:outerShdw sx="100000" sy="100000" kx="0" ky="0" algn="bl" rotWithShape="0" blurRad="101600" dist="38100" dir="2700000">
              <a:srgbClr val="000000">
                <a:alpha val="12000"/>
              </a:srgbClr>
            </a:outerShdw>
          </a:effectLst>
        </p:spPr>
      </p:sp>
      <p:sp>
        <p:nvSpPr>
          <p:cNvPr id="24" name="Text 22"/>
          <p:cNvSpPr/>
          <p:nvPr/>
        </p:nvSpPr>
        <p:spPr>
          <a:xfrm>
            <a:off x="2350008" y="3698748"/>
            <a:ext cx="1874520" cy="658368"/>
          </a:xfrm>
          <a:prstGeom prst="rect">
            <a:avLst/>
          </a:prstGeom>
          <a:noFill/>
          <a:ln/>
        </p:spPr>
        <p:txBody>
          <a:bodyPr wrap="square" rtlCol="0" anchor="ctr"/>
          <a:lstStyle/>
          <a:p>
            <a:pPr algn="ctr" indent="0" marL="0">
              <a:buNone/>
            </a:pPr>
            <a:r>
              <a:rPr lang="en-US" sz="1050" b="1" dirty="0">
                <a:solidFill>
                  <a:srgbClr val="E8920A"/>
                </a:solidFill>
                <a:latin typeface="Cambria" pitchFamily="34" charset="0"/>
                <a:ea typeface="Cambria" pitchFamily="34" charset="-122"/>
                <a:cs typeface="Cambria" pitchFamily="34" charset="-120"/>
              </a:rPr>
              <a:t>Membership</a:t>
            </a:r>
            <a:endParaRPr lang="en-US" sz="1050" dirty="0"/>
          </a:p>
        </p:txBody>
      </p:sp>
      <p:sp>
        <p:nvSpPr>
          <p:cNvPr id="25" name="Shape 23"/>
          <p:cNvSpPr/>
          <p:nvPr/>
        </p:nvSpPr>
        <p:spPr>
          <a:xfrm>
            <a:off x="4361688" y="4027932"/>
            <a:ext cx="91440" cy="0"/>
          </a:xfrm>
          <a:prstGeom prst="line">
            <a:avLst/>
          </a:prstGeom>
          <a:noFill/>
          <a:ln w="9525">
            <a:solidFill>
              <a:srgbClr val="CCCCCC"/>
            </a:solidFill>
            <a:prstDash val="solid"/>
          </a:ln>
        </p:spPr>
      </p:sp>
      <p:sp>
        <p:nvSpPr>
          <p:cNvPr id="26" name="Text 24"/>
          <p:cNvSpPr/>
          <p:nvPr/>
        </p:nvSpPr>
        <p:spPr>
          <a:xfrm>
            <a:off x="4453128" y="3698748"/>
            <a:ext cx="4279392" cy="658368"/>
          </a:xfrm>
          <a:prstGeom prst="rect">
            <a:avLst/>
          </a:prstGeom>
          <a:noFill/>
          <a:ln/>
        </p:spPr>
        <p:txBody>
          <a:bodyPr wrap="square" rtlCol="0" anchor="ctr"/>
          <a:lstStyle/>
          <a:p>
            <a:pPr indent="0" marL="0">
              <a:lnSpc>
                <a:spcPct val="130000"/>
              </a:lnSpc>
              <a:buNone/>
            </a:pPr>
            <a:r>
              <a:rPr lang="en-US" sz="1000" dirty="0">
                <a:solidFill>
                  <a:srgbClr val="2A2A2A"/>
                </a:solidFill>
                <a:latin typeface="Calibri" pitchFamily="34" charset="0"/>
                <a:ea typeface="Calibri" pitchFamily="34" charset="-122"/>
                <a:cs typeface="Calibri" pitchFamily="34" charset="-120"/>
              </a:rPr>
              <a:t>Application form and eligibility criteria for hotels seeking to become ALTİD member establishments.</a:t>
            </a:r>
            <a:endParaRPr lang="en-US" sz="1000" dirty="0"/>
          </a:p>
        </p:txBody>
      </p:sp>
      <p:sp>
        <p:nvSpPr>
          <p:cNvPr id="27" name="Shape 25"/>
          <p:cNvSpPr/>
          <p:nvPr/>
        </p:nvSpPr>
        <p:spPr>
          <a:xfrm>
            <a:off x="365760" y="4663440"/>
            <a:ext cx="8412480" cy="292608"/>
          </a:xfrm>
          <a:prstGeom prst="roundRect">
            <a:avLst>
              <a:gd name="adj" fmla="val 15625"/>
            </a:avLst>
          </a:prstGeom>
          <a:solidFill>
            <a:srgbClr val="F5EDD8"/>
          </a:solidFill>
          <a:ln w="12700">
            <a:solidFill>
              <a:srgbClr val="CCC6B0"/>
            </a:solidFill>
            <a:prstDash val="solid"/>
          </a:ln>
        </p:spPr>
      </p:sp>
      <p:sp>
        <p:nvSpPr>
          <p:cNvPr id="28" name="Text 26"/>
          <p:cNvSpPr/>
          <p:nvPr/>
        </p:nvSpPr>
        <p:spPr>
          <a:xfrm>
            <a:off x="457200" y="4681728"/>
            <a:ext cx="8229600" cy="256032"/>
          </a:xfrm>
          <a:prstGeom prst="rect">
            <a:avLst/>
          </a:prstGeom>
          <a:noFill/>
          <a:ln/>
        </p:spPr>
        <p:txBody>
          <a:bodyPr wrap="square" rtlCol="0" anchor="ctr"/>
          <a:lstStyle/>
          <a:p>
            <a:pPr algn="ctr" indent="0" marL="0">
              <a:buNone/>
            </a:pPr>
            <a:r>
              <a:rPr lang="en-US" sz="950" dirty="0">
                <a:solidFill>
                  <a:srgbClr val="2A2A2A"/>
                </a:solidFill>
                <a:latin typeface="Calibri" pitchFamily="34" charset="0"/>
                <a:ea typeface="Calibri" pitchFamily="34" charset="-122"/>
                <a:cs typeface="Calibri" pitchFamily="34" charset="-120"/>
              </a:rPr>
              <a:t>Multilingual — Turkish · English · German · Russian  |  Polylang WordPress Plugin  |  All pages available in all languages</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Standard Page Layout</a:t>
            </a:r>
            <a:endParaRPr lang="en-US" sz="2200" dirty="0"/>
          </a:p>
        </p:txBody>
      </p:sp>
      <p:sp>
        <p:nvSpPr>
          <p:cNvPr id="5" name="Shape 3"/>
          <p:cNvSpPr/>
          <p:nvPr/>
        </p:nvSpPr>
        <p:spPr>
          <a:xfrm>
            <a:off x="320040" y="1005840"/>
            <a:ext cx="5303520" cy="3931920"/>
          </a:xfrm>
          <a:prstGeom prst="roundRect">
            <a:avLst>
              <a:gd name="adj" fmla="val 2326"/>
            </a:avLst>
          </a:prstGeom>
          <a:solidFill>
            <a:srgbClr val="FFFFFF"/>
          </a:solidFill>
          <a:ln w="12700">
            <a:solidFill>
              <a:srgbClr val="CCCCCC"/>
            </a:solidFill>
            <a:prstDash val="solid"/>
          </a:ln>
          <a:effectLst>
            <a:outerShdw sx="100000" sy="100000" kx="0" ky="0" algn="bl" rotWithShape="0" blurRad="127000" dist="38100" dir="2700000">
              <a:srgbClr val="000000">
                <a:alpha val="18000"/>
              </a:srgbClr>
            </a:outerShdw>
          </a:effectLst>
        </p:spPr>
      </p:sp>
      <p:sp>
        <p:nvSpPr>
          <p:cNvPr id="6" name="Shape 4"/>
          <p:cNvSpPr/>
          <p:nvPr/>
        </p:nvSpPr>
        <p:spPr>
          <a:xfrm>
            <a:off x="320040" y="1005840"/>
            <a:ext cx="5303520" cy="502920"/>
          </a:xfrm>
          <a:prstGeom prst="rect">
            <a:avLst/>
          </a:prstGeom>
          <a:solidFill>
            <a:srgbClr val="1B2E5E"/>
          </a:solidFill>
          <a:ln w="12700">
            <a:solidFill>
              <a:srgbClr val="1B2E5E"/>
            </a:solidFill>
            <a:prstDash val="solid"/>
          </a:ln>
        </p:spPr>
      </p:sp>
      <p:sp>
        <p:nvSpPr>
          <p:cNvPr id="7" name="Shape 5"/>
          <p:cNvSpPr/>
          <p:nvPr/>
        </p:nvSpPr>
        <p:spPr>
          <a:xfrm>
            <a:off x="429768" y="1097280"/>
            <a:ext cx="256032" cy="320040"/>
          </a:xfrm>
          <a:prstGeom prst="rect">
            <a:avLst/>
          </a:prstGeom>
          <a:solidFill>
            <a:srgbClr val="C4421A"/>
          </a:solidFill>
          <a:ln w="12700">
            <a:solidFill>
              <a:srgbClr val="C4421A"/>
            </a:solidFill>
            <a:prstDash val="solid"/>
          </a:ln>
        </p:spPr>
      </p:sp>
      <p:sp>
        <p:nvSpPr>
          <p:cNvPr id="8" name="Text 6"/>
          <p:cNvSpPr/>
          <p:nvPr/>
        </p:nvSpPr>
        <p:spPr>
          <a:xfrm>
            <a:off x="758952" y="1097280"/>
            <a:ext cx="914400" cy="320040"/>
          </a:xfrm>
          <a:prstGeom prst="rect">
            <a:avLst/>
          </a:prstGeom>
          <a:noFill/>
          <a:ln/>
        </p:spPr>
        <p:txBody>
          <a:bodyPr wrap="square" rtlCol="0" anchor="ctr"/>
          <a:lstStyle/>
          <a:p>
            <a:pPr indent="0" marL="0">
              <a:buNone/>
            </a:pPr>
            <a:r>
              <a:rPr lang="en-US" sz="900" b="1" dirty="0">
                <a:solidFill>
                  <a:srgbClr val="FFFFFF"/>
                </a:solidFill>
                <a:latin typeface="Cambria" pitchFamily="34" charset="0"/>
                <a:ea typeface="Cambria" pitchFamily="34" charset="-122"/>
                <a:cs typeface="Cambria" pitchFamily="34" charset="-120"/>
              </a:rPr>
              <a:t>ALTİD</a:t>
            </a:r>
            <a:endParaRPr lang="en-US" sz="900" dirty="0"/>
          </a:p>
        </p:txBody>
      </p:sp>
      <p:sp>
        <p:nvSpPr>
          <p:cNvPr id="9" name="Text 7"/>
          <p:cNvSpPr/>
          <p:nvPr/>
        </p:nvSpPr>
        <p:spPr>
          <a:xfrm>
            <a:off x="1783080" y="1115568"/>
            <a:ext cx="685800" cy="274320"/>
          </a:xfrm>
          <a:prstGeom prst="rect">
            <a:avLst/>
          </a:prstGeom>
          <a:noFill/>
          <a:ln/>
        </p:spPr>
        <p:txBody>
          <a:bodyPr wrap="square" rtlCol="0" anchor="ctr"/>
          <a:lstStyle/>
          <a:p>
            <a:pPr algn="ctr" indent="0" marL="0">
              <a:buNone/>
            </a:pPr>
            <a:r>
              <a:rPr lang="en-US" sz="650" dirty="0">
                <a:solidFill>
                  <a:srgbClr val="C8D8E8"/>
                </a:solidFill>
                <a:latin typeface="Calibri" pitchFamily="34" charset="0"/>
                <a:ea typeface="Calibri" pitchFamily="34" charset="-122"/>
                <a:cs typeface="Calibri" pitchFamily="34" charset="-120"/>
              </a:rPr>
              <a:t>Home</a:t>
            </a:r>
            <a:endParaRPr lang="en-US" sz="650" dirty="0"/>
          </a:p>
        </p:txBody>
      </p:sp>
      <p:sp>
        <p:nvSpPr>
          <p:cNvPr id="10" name="Text 8"/>
          <p:cNvSpPr/>
          <p:nvPr/>
        </p:nvSpPr>
        <p:spPr>
          <a:xfrm>
            <a:off x="2532888" y="1115568"/>
            <a:ext cx="685800" cy="274320"/>
          </a:xfrm>
          <a:prstGeom prst="rect">
            <a:avLst/>
          </a:prstGeom>
          <a:noFill/>
          <a:ln/>
        </p:spPr>
        <p:txBody>
          <a:bodyPr wrap="square" rtlCol="0" anchor="ctr"/>
          <a:lstStyle/>
          <a:p>
            <a:pPr algn="ctr" indent="0" marL="0">
              <a:buNone/>
            </a:pPr>
            <a:r>
              <a:rPr lang="en-US" sz="650" dirty="0">
                <a:solidFill>
                  <a:srgbClr val="C8D8E8"/>
                </a:solidFill>
                <a:latin typeface="Calibri" pitchFamily="34" charset="0"/>
                <a:ea typeface="Calibri" pitchFamily="34" charset="-122"/>
                <a:cs typeface="Calibri" pitchFamily="34" charset="-120"/>
              </a:rPr>
              <a:t>About</a:t>
            </a:r>
            <a:endParaRPr lang="en-US" sz="650" dirty="0"/>
          </a:p>
        </p:txBody>
      </p:sp>
      <p:sp>
        <p:nvSpPr>
          <p:cNvPr id="11" name="Text 9"/>
          <p:cNvSpPr/>
          <p:nvPr/>
        </p:nvSpPr>
        <p:spPr>
          <a:xfrm>
            <a:off x="3282696" y="1115568"/>
            <a:ext cx="685800" cy="274320"/>
          </a:xfrm>
          <a:prstGeom prst="rect">
            <a:avLst/>
          </a:prstGeom>
          <a:noFill/>
          <a:ln/>
        </p:spPr>
        <p:txBody>
          <a:bodyPr wrap="square" rtlCol="0" anchor="ctr"/>
          <a:lstStyle/>
          <a:p>
            <a:pPr algn="ctr" indent="0" marL="0">
              <a:buNone/>
            </a:pPr>
            <a:r>
              <a:rPr lang="en-US" sz="650" dirty="0">
                <a:solidFill>
                  <a:srgbClr val="C8D8E8"/>
                </a:solidFill>
                <a:latin typeface="Calibri" pitchFamily="34" charset="0"/>
                <a:ea typeface="Calibri" pitchFamily="34" charset="-122"/>
                <a:cs typeface="Calibri" pitchFamily="34" charset="-120"/>
              </a:rPr>
              <a:t>Comms</a:t>
            </a:r>
            <a:endParaRPr lang="en-US" sz="650" dirty="0"/>
          </a:p>
        </p:txBody>
      </p:sp>
      <p:sp>
        <p:nvSpPr>
          <p:cNvPr id="12" name="Text 10"/>
          <p:cNvSpPr/>
          <p:nvPr/>
        </p:nvSpPr>
        <p:spPr>
          <a:xfrm>
            <a:off x="4032504" y="1115568"/>
            <a:ext cx="685800" cy="274320"/>
          </a:xfrm>
          <a:prstGeom prst="rect">
            <a:avLst/>
          </a:prstGeom>
          <a:noFill/>
          <a:ln/>
        </p:spPr>
        <p:txBody>
          <a:bodyPr wrap="square" rtlCol="0" anchor="ctr"/>
          <a:lstStyle/>
          <a:p>
            <a:pPr algn="ctr" indent="0" marL="0">
              <a:buNone/>
            </a:pPr>
            <a:r>
              <a:rPr lang="en-US" sz="650" dirty="0">
                <a:solidFill>
                  <a:srgbClr val="C8D8E8"/>
                </a:solidFill>
                <a:latin typeface="Calibri" pitchFamily="34" charset="0"/>
                <a:ea typeface="Calibri" pitchFamily="34" charset="-122"/>
                <a:cs typeface="Calibri" pitchFamily="34" charset="-120"/>
              </a:rPr>
              <a:t>Knowledge</a:t>
            </a:r>
            <a:endParaRPr lang="en-US" sz="650" dirty="0"/>
          </a:p>
        </p:txBody>
      </p:sp>
      <p:sp>
        <p:nvSpPr>
          <p:cNvPr id="13" name="Text 11"/>
          <p:cNvSpPr/>
          <p:nvPr/>
        </p:nvSpPr>
        <p:spPr>
          <a:xfrm>
            <a:off x="4782312" y="1115568"/>
            <a:ext cx="685800" cy="274320"/>
          </a:xfrm>
          <a:prstGeom prst="rect">
            <a:avLst/>
          </a:prstGeom>
          <a:noFill/>
          <a:ln/>
        </p:spPr>
        <p:txBody>
          <a:bodyPr wrap="square" rtlCol="0" anchor="ctr"/>
          <a:lstStyle/>
          <a:p>
            <a:pPr algn="ctr" indent="0" marL="0">
              <a:buNone/>
            </a:pPr>
            <a:r>
              <a:rPr lang="en-US" sz="650" dirty="0">
                <a:solidFill>
                  <a:srgbClr val="C8D8E8"/>
                </a:solidFill>
                <a:latin typeface="Calibri" pitchFamily="34" charset="0"/>
                <a:ea typeface="Calibri" pitchFamily="34" charset="-122"/>
                <a:cs typeface="Calibri" pitchFamily="34" charset="-120"/>
              </a:rPr>
              <a:t>Contact</a:t>
            </a:r>
            <a:endParaRPr lang="en-US" sz="650" dirty="0"/>
          </a:p>
        </p:txBody>
      </p:sp>
      <p:sp>
        <p:nvSpPr>
          <p:cNvPr id="14" name="Text 12"/>
          <p:cNvSpPr/>
          <p:nvPr/>
        </p:nvSpPr>
        <p:spPr>
          <a:xfrm>
            <a:off x="4983480" y="1115568"/>
            <a:ext cx="530352" cy="274320"/>
          </a:xfrm>
          <a:prstGeom prst="rect">
            <a:avLst/>
          </a:prstGeom>
          <a:noFill/>
          <a:ln/>
        </p:spPr>
        <p:txBody>
          <a:bodyPr wrap="square" rtlCol="0" anchor="ctr"/>
          <a:lstStyle/>
          <a:p>
            <a:pPr algn="r" indent="0" marL="0">
              <a:buNone/>
            </a:pPr>
            <a:r>
              <a:rPr lang="en-US" sz="600" dirty="0">
                <a:solidFill>
                  <a:srgbClr val="E8920A"/>
                </a:solidFill>
                <a:latin typeface="Calibri" pitchFamily="34" charset="0"/>
                <a:ea typeface="Calibri" pitchFamily="34" charset="-122"/>
                <a:cs typeface="Calibri" pitchFamily="34" charset="-120"/>
              </a:rPr>
              <a:t>TR|EN|DE</a:t>
            </a:r>
            <a:endParaRPr lang="en-US" sz="600" dirty="0"/>
          </a:p>
        </p:txBody>
      </p:sp>
      <p:sp>
        <p:nvSpPr>
          <p:cNvPr id="15" name="Shape 13"/>
          <p:cNvSpPr/>
          <p:nvPr/>
        </p:nvSpPr>
        <p:spPr>
          <a:xfrm>
            <a:off x="320040" y="1508760"/>
            <a:ext cx="5303520" cy="914400"/>
          </a:xfrm>
          <a:prstGeom prst="rect">
            <a:avLst/>
          </a:prstGeom>
          <a:solidFill>
            <a:srgbClr val="4A7AB5"/>
          </a:solidFill>
          <a:ln w="12700">
            <a:solidFill>
              <a:srgbClr val="4A7AB5"/>
            </a:solidFill>
            <a:prstDash val="solid"/>
          </a:ln>
        </p:spPr>
      </p:sp>
      <p:sp>
        <p:nvSpPr>
          <p:cNvPr id="16" name="Text 14"/>
          <p:cNvSpPr/>
          <p:nvPr/>
        </p:nvSpPr>
        <p:spPr>
          <a:xfrm>
            <a:off x="320040" y="1508760"/>
            <a:ext cx="5303520" cy="914400"/>
          </a:xfrm>
          <a:prstGeom prst="rect">
            <a:avLst/>
          </a:prstGeom>
          <a:noFill/>
          <a:ln/>
        </p:spPr>
        <p:txBody>
          <a:bodyPr wrap="square" rtlCol="0" anchor="ctr"/>
          <a:lstStyle/>
          <a:p>
            <a:pPr algn="ctr" indent="0" marL="0">
              <a:buNone/>
            </a:pPr>
            <a:r>
              <a:rPr lang="en-US" sz="800" i="1" dirty="0">
                <a:solidFill>
                  <a:srgbClr val="CCDDEE"/>
                </a:solidFill>
                <a:latin typeface="Calibri" pitchFamily="34" charset="0"/>
                <a:ea typeface="Calibri" pitchFamily="34" charset="-122"/>
                <a:cs typeface="Calibri" pitchFamily="34" charset="-120"/>
              </a:rPr>
              <a:t>HERO SLIDER — Alanya Castle  ·  Kleopatra Beach  ·  Syedra Ruins</a:t>
            </a:r>
            <a:endParaRPr lang="en-US" sz="800" dirty="0"/>
          </a:p>
        </p:txBody>
      </p:sp>
      <p:sp>
        <p:nvSpPr>
          <p:cNvPr id="17" name="Shape 15"/>
          <p:cNvSpPr/>
          <p:nvPr/>
        </p:nvSpPr>
        <p:spPr>
          <a:xfrm>
            <a:off x="320040" y="2423160"/>
            <a:ext cx="5303520" cy="201168"/>
          </a:xfrm>
          <a:prstGeom prst="rect">
            <a:avLst/>
          </a:prstGeom>
          <a:solidFill>
            <a:srgbClr val="0A1A40"/>
          </a:solidFill>
          <a:ln w="12700">
            <a:solidFill>
              <a:srgbClr val="0A1A40"/>
            </a:solidFill>
            <a:prstDash val="solid"/>
          </a:ln>
        </p:spPr>
      </p:sp>
      <p:sp>
        <p:nvSpPr>
          <p:cNvPr id="18" name="Text 16"/>
          <p:cNvSpPr/>
          <p:nvPr/>
        </p:nvSpPr>
        <p:spPr>
          <a:xfrm>
            <a:off x="411480" y="2441448"/>
            <a:ext cx="5120640" cy="164592"/>
          </a:xfrm>
          <a:prstGeom prst="rect">
            <a:avLst/>
          </a:prstGeom>
          <a:noFill/>
          <a:ln/>
        </p:spPr>
        <p:txBody>
          <a:bodyPr wrap="square" rtlCol="0" anchor="ctr"/>
          <a:lstStyle/>
          <a:p>
            <a:pPr indent="0" marL="0">
              <a:buNone/>
            </a:pPr>
            <a:r>
              <a:rPr lang="en-US" sz="650" i="1" dirty="0">
                <a:solidFill>
                  <a:srgbClr val="AABBCC"/>
                </a:solidFill>
                <a:latin typeface="Calibri" pitchFamily="34" charset="0"/>
                <a:ea typeface="Calibri" pitchFamily="34" charset="-122"/>
                <a:cs typeface="Calibri" pitchFamily="34" charset="-120"/>
              </a:rPr>
              <a:t>Alanya Castle — A medieval fortress overlooking the Mediterranean</a:t>
            </a:r>
            <a:endParaRPr lang="en-US" sz="650" dirty="0"/>
          </a:p>
        </p:txBody>
      </p:sp>
      <p:sp>
        <p:nvSpPr>
          <p:cNvPr id="19" name="Shape 17"/>
          <p:cNvSpPr/>
          <p:nvPr/>
        </p:nvSpPr>
        <p:spPr>
          <a:xfrm>
            <a:off x="429768" y="2743200"/>
            <a:ext cx="1627632" cy="777240"/>
          </a:xfrm>
          <a:prstGeom prst="roundRect">
            <a:avLst>
              <a:gd name="adj" fmla="val 5882"/>
            </a:avLst>
          </a:prstGeom>
          <a:solidFill>
            <a:srgbClr val="F5EDD8"/>
          </a:solidFill>
          <a:ln w="12700">
            <a:solidFill>
              <a:srgbClr val="DDD8CC"/>
            </a:solidFill>
            <a:prstDash val="solid"/>
          </a:ln>
          <a:effectLst>
            <a:outerShdw sx="100000" sy="100000" kx="0" ky="0" algn="bl" rotWithShape="0" blurRad="38100" dist="12700" dir="2700000">
              <a:srgbClr val="000000">
                <a:alpha val="10000"/>
              </a:srgbClr>
            </a:outerShdw>
          </a:effectLst>
        </p:spPr>
      </p:sp>
      <p:sp>
        <p:nvSpPr>
          <p:cNvPr id="20" name="Text 18"/>
          <p:cNvSpPr/>
          <p:nvPr/>
        </p:nvSpPr>
        <p:spPr>
          <a:xfrm>
            <a:off x="502920" y="2770632"/>
            <a:ext cx="1481328" cy="274320"/>
          </a:xfrm>
          <a:prstGeom prst="rect">
            <a:avLst/>
          </a:prstGeom>
          <a:noFill/>
          <a:ln/>
        </p:spPr>
        <p:txBody>
          <a:bodyPr wrap="square" rtlCol="0" anchor="ctr"/>
          <a:lstStyle/>
          <a:p>
            <a:pPr indent="0" marL="0">
              <a:buNone/>
            </a:pPr>
            <a:r>
              <a:rPr lang="en-US" sz="800" b="1" dirty="0">
                <a:solidFill>
                  <a:srgbClr val="1B2E5E"/>
                </a:solidFill>
                <a:latin typeface="Cambria" pitchFamily="34" charset="0"/>
                <a:ea typeface="Cambria" pitchFamily="34" charset="-122"/>
                <a:cs typeface="Cambria" pitchFamily="34" charset="-120"/>
              </a:rPr>
              <a:t>News &amp; Updates</a:t>
            </a:r>
            <a:endParaRPr lang="en-US" sz="800" dirty="0"/>
          </a:p>
        </p:txBody>
      </p:sp>
      <p:sp>
        <p:nvSpPr>
          <p:cNvPr id="21" name="Text 19"/>
          <p:cNvSpPr/>
          <p:nvPr/>
        </p:nvSpPr>
        <p:spPr>
          <a:xfrm>
            <a:off x="502920" y="3063240"/>
            <a:ext cx="1481328" cy="384048"/>
          </a:xfrm>
          <a:prstGeom prst="rect">
            <a:avLst/>
          </a:prstGeom>
          <a:noFill/>
          <a:ln/>
        </p:spPr>
        <p:txBody>
          <a:bodyPr wrap="square" rtlCol="0" anchor="ctr"/>
          <a:lstStyle/>
          <a:p>
            <a:pPr indent="0" marL="0">
              <a:buNone/>
            </a:pPr>
            <a:r>
              <a:rPr lang="en-US" sz="650" dirty="0">
                <a:solidFill>
                  <a:srgbClr val="2A2A2A"/>
                </a:solidFill>
                <a:latin typeface="Calibri" pitchFamily="34" charset="0"/>
                <a:ea typeface="Calibri" pitchFamily="34" charset="-122"/>
                <a:cs typeface="Calibri" pitchFamily="34" charset="-120"/>
              </a:rPr>
              <a:t>Article summary text for this card block.</a:t>
            </a:r>
            <a:endParaRPr lang="en-US" sz="650" dirty="0"/>
          </a:p>
        </p:txBody>
      </p:sp>
      <p:sp>
        <p:nvSpPr>
          <p:cNvPr id="22" name="Shape 20"/>
          <p:cNvSpPr/>
          <p:nvPr/>
        </p:nvSpPr>
        <p:spPr>
          <a:xfrm>
            <a:off x="2148840" y="2743200"/>
            <a:ext cx="1627632" cy="777240"/>
          </a:xfrm>
          <a:prstGeom prst="roundRect">
            <a:avLst>
              <a:gd name="adj" fmla="val 5882"/>
            </a:avLst>
          </a:prstGeom>
          <a:solidFill>
            <a:srgbClr val="F5EDD8"/>
          </a:solidFill>
          <a:ln w="12700">
            <a:solidFill>
              <a:srgbClr val="DDD8CC"/>
            </a:solidFill>
            <a:prstDash val="solid"/>
          </a:ln>
          <a:effectLst>
            <a:outerShdw sx="100000" sy="100000" kx="0" ky="0" algn="bl" rotWithShape="0" blurRad="38100" dist="12700" dir="2700000">
              <a:srgbClr val="000000">
                <a:alpha val="10000"/>
              </a:srgbClr>
            </a:outerShdw>
          </a:effectLst>
        </p:spPr>
      </p:sp>
      <p:sp>
        <p:nvSpPr>
          <p:cNvPr id="23" name="Text 21"/>
          <p:cNvSpPr/>
          <p:nvPr/>
        </p:nvSpPr>
        <p:spPr>
          <a:xfrm>
            <a:off x="2221992" y="2770632"/>
            <a:ext cx="1481328" cy="274320"/>
          </a:xfrm>
          <a:prstGeom prst="rect">
            <a:avLst/>
          </a:prstGeom>
          <a:noFill/>
          <a:ln/>
        </p:spPr>
        <p:txBody>
          <a:bodyPr wrap="square" rtlCol="0" anchor="ctr"/>
          <a:lstStyle/>
          <a:p>
            <a:pPr indent="0" marL="0">
              <a:buNone/>
            </a:pPr>
            <a:r>
              <a:rPr lang="en-US" sz="800" b="1" dirty="0">
                <a:solidFill>
                  <a:srgbClr val="1B2E5E"/>
                </a:solidFill>
                <a:latin typeface="Cambria" pitchFamily="34" charset="0"/>
                <a:ea typeface="Cambria" pitchFamily="34" charset="-122"/>
                <a:cs typeface="Cambria" pitchFamily="34" charset="-120"/>
              </a:rPr>
              <a:t>Member Services</a:t>
            </a:r>
            <a:endParaRPr lang="en-US" sz="800" dirty="0"/>
          </a:p>
        </p:txBody>
      </p:sp>
      <p:sp>
        <p:nvSpPr>
          <p:cNvPr id="24" name="Text 22"/>
          <p:cNvSpPr/>
          <p:nvPr/>
        </p:nvSpPr>
        <p:spPr>
          <a:xfrm>
            <a:off x="2221992" y="3063240"/>
            <a:ext cx="1481328" cy="384048"/>
          </a:xfrm>
          <a:prstGeom prst="rect">
            <a:avLst/>
          </a:prstGeom>
          <a:noFill/>
          <a:ln/>
        </p:spPr>
        <p:txBody>
          <a:bodyPr wrap="square" rtlCol="0" anchor="ctr"/>
          <a:lstStyle/>
          <a:p>
            <a:pPr indent="0" marL="0">
              <a:buNone/>
            </a:pPr>
            <a:r>
              <a:rPr lang="en-US" sz="650" dirty="0">
                <a:solidFill>
                  <a:srgbClr val="2A2A2A"/>
                </a:solidFill>
                <a:latin typeface="Calibri" pitchFamily="34" charset="0"/>
                <a:ea typeface="Calibri" pitchFamily="34" charset="-122"/>
                <a:cs typeface="Calibri" pitchFamily="34" charset="-120"/>
              </a:rPr>
              <a:t>Article summary text for this card block.</a:t>
            </a:r>
            <a:endParaRPr lang="en-US" sz="650" dirty="0"/>
          </a:p>
        </p:txBody>
      </p:sp>
      <p:sp>
        <p:nvSpPr>
          <p:cNvPr id="25" name="Shape 23"/>
          <p:cNvSpPr/>
          <p:nvPr/>
        </p:nvSpPr>
        <p:spPr>
          <a:xfrm>
            <a:off x="3867912" y="2743200"/>
            <a:ext cx="1627632" cy="777240"/>
          </a:xfrm>
          <a:prstGeom prst="roundRect">
            <a:avLst>
              <a:gd name="adj" fmla="val 5882"/>
            </a:avLst>
          </a:prstGeom>
          <a:solidFill>
            <a:srgbClr val="F5EDD8"/>
          </a:solidFill>
          <a:ln w="12700">
            <a:solidFill>
              <a:srgbClr val="DDD8CC"/>
            </a:solidFill>
            <a:prstDash val="solid"/>
          </a:ln>
          <a:effectLst>
            <a:outerShdw sx="100000" sy="100000" kx="0" ky="0" algn="bl" rotWithShape="0" blurRad="38100" dist="12700" dir="2700000">
              <a:srgbClr val="000000">
                <a:alpha val="10000"/>
              </a:srgbClr>
            </a:outerShdw>
          </a:effectLst>
        </p:spPr>
      </p:sp>
      <p:sp>
        <p:nvSpPr>
          <p:cNvPr id="26" name="Text 24"/>
          <p:cNvSpPr/>
          <p:nvPr/>
        </p:nvSpPr>
        <p:spPr>
          <a:xfrm>
            <a:off x="3941064" y="2770632"/>
            <a:ext cx="1481328" cy="274320"/>
          </a:xfrm>
          <a:prstGeom prst="rect">
            <a:avLst/>
          </a:prstGeom>
          <a:noFill/>
          <a:ln/>
        </p:spPr>
        <p:txBody>
          <a:bodyPr wrap="square" rtlCol="0" anchor="ctr"/>
          <a:lstStyle/>
          <a:p>
            <a:pPr indent="0" marL="0">
              <a:buNone/>
            </a:pPr>
            <a:r>
              <a:rPr lang="en-US" sz="800" b="1" dirty="0">
                <a:solidFill>
                  <a:srgbClr val="1B2E5E"/>
                </a:solidFill>
                <a:latin typeface="Cambria" pitchFamily="34" charset="0"/>
                <a:ea typeface="Cambria" pitchFamily="34" charset="-122"/>
                <a:cs typeface="Cambria" pitchFamily="34" charset="-120"/>
              </a:rPr>
              <a:t>Tourism Stats</a:t>
            </a:r>
            <a:endParaRPr lang="en-US" sz="800" dirty="0"/>
          </a:p>
        </p:txBody>
      </p:sp>
      <p:sp>
        <p:nvSpPr>
          <p:cNvPr id="27" name="Text 25"/>
          <p:cNvSpPr/>
          <p:nvPr/>
        </p:nvSpPr>
        <p:spPr>
          <a:xfrm>
            <a:off x="3941064" y="3063240"/>
            <a:ext cx="1481328" cy="384048"/>
          </a:xfrm>
          <a:prstGeom prst="rect">
            <a:avLst/>
          </a:prstGeom>
          <a:noFill/>
          <a:ln/>
        </p:spPr>
        <p:txBody>
          <a:bodyPr wrap="square" rtlCol="0" anchor="ctr"/>
          <a:lstStyle/>
          <a:p>
            <a:pPr indent="0" marL="0">
              <a:buNone/>
            </a:pPr>
            <a:r>
              <a:rPr lang="en-US" sz="650" dirty="0">
                <a:solidFill>
                  <a:srgbClr val="2A2A2A"/>
                </a:solidFill>
                <a:latin typeface="Calibri" pitchFamily="34" charset="0"/>
                <a:ea typeface="Calibri" pitchFamily="34" charset="-122"/>
                <a:cs typeface="Calibri" pitchFamily="34" charset="-120"/>
              </a:rPr>
              <a:t>Article summary text for this card block.</a:t>
            </a:r>
            <a:endParaRPr lang="en-US" sz="650" dirty="0"/>
          </a:p>
        </p:txBody>
      </p:sp>
      <p:sp>
        <p:nvSpPr>
          <p:cNvPr id="28" name="Shape 26"/>
          <p:cNvSpPr/>
          <p:nvPr/>
        </p:nvSpPr>
        <p:spPr>
          <a:xfrm>
            <a:off x="429768" y="3657600"/>
            <a:ext cx="1627632" cy="640080"/>
          </a:xfrm>
          <a:prstGeom prst="roundRect">
            <a:avLst>
              <a:gd name="adj" fmla="val 7143"/>
            </a:avLst>
          </a:prstGeom>
          <a:solidFill>
            <a:srgbClr val="FFFFFF"/>
          </a:solidFill>
          <a:ln w="12700">
            <a:solidFill>
              <a:srgbClr val="DDDDDD"/>
            </a:solidFill>
            <a:prstDash val="solid"/>
          </a:ln>
        </p:spPr>
      </p:sp>
      <p:sp>
        <p:nvSpPr>
          <p:cNvPr id="29" name="Text 27"/>
          <p:cNvSpPr/>
          <p:nvPr/>
        </p:nvSpPr>
        <p:spPr>
          <a:xfrm>
            <a:off x="502920" y="3703320"/>
            <a:ext cx="1481328" cy="228600"/>
          </a:xfrm>
          <a:prstGeom prst="rect">
            <a:avLst/>
          </a:prstGeom>
          <a:noFill/>
          <a:ln/>
        </p:spPr>
        <p:txBody>
          <a:bodyPr wrap="square" rtlCol="0" anchor="ctr"/>
          <a:lstStyle/>
          <a:p>
            <a:pPr indent="0" marL="0">
              <a:buNone/>
            </a:pPr>
            <a:r>
              <a:rPr lang="en-US" sz="750" b="1" dirty="0">
                <a:solidFill>
                  <a:srgbClr val="1B2E5E"/>
                </a:solidFill>
                <a:latin typeface="Cambria" pitchFamily="34" charset="0"/>
                <a:ea typeface="Cambria" pitchFamily="34" charset="-122"/>
                <a:cs typeface="Cambria" pitchFamily="34" charset="-120"/>
              </a:rPr>
              <a:t>About ALTİD</a:t>
            </a:r>
            <a:endParaRPr lang="en-US" sz="750" dirty="0"/>
          </a:p>
        </p:txBody>
      </p:sp>
      <p:sp>
        <p:nvSpPr>
          <p:cNvPr id="30" name="Text 28"/>
          <p:cNvSpPr/>
          <p:nvPr/>
        </p:nvSpPr>
        <p:spPr>
          <a:xfrm>
            <a:off x="502920" y="3950208"/>
            <a:ext cx="1481328" cy="274320"/>
          </a:xfrm>
          <a:prstGeom prst="rect">
            <a:avLst/>
          </a:prstGeom>
          <a:noFill/>
          <a:ln/>
        </p:spPr>
        <p:txBody>
          <a:bodyPr wrap="square" rtlCol="0" anchor="ctr"/>
          <a:lstStyle/>
          <a:p>
            <a:pPr indent="0" marL="0">
              <a:buNone/>
            </a:pPr>
            <a:r>
              <a:rPr lang="en-US" sz="600" dirty="0">
                <a:solidFill>
                  <a:srgbClr val="888888"/>
                </a:solidFill>
                <a:latin typeface="Calibri" pitchFamily="34" charset="0"/>
                <a:ea typeface="Calibri" pitchFamily="34" charset="-122"/>
                <a:cs typeface="Calibri" pitchFamily="34" charset="-120"/>
              </a:rPr>
              <a:t>Link text or brief desc.</a:t>
            </a:r>
            <a:endParaRPr lang="en-US" sz="600" dirty="0"/>
          </a:p>
        </p:txBody>
      </p:sp>
      <p:sp>
        <p:nvSpPr>
          <p:cNvPr id="31" name="Shape 29"/>
          <p:cNvSpPr/>
          <p:nvPr/>
        </p:nvSpPr>
        <p:spPr>
          <a:xfrm>
            <a:off x="2148840" y="3657600"/>
            <a:ext cx="1627632" cy="640080"/>
          </a:xfrm>
          <a:prstGeom prst="roundRect">
            <a:avLst>
              <a:gd name="adj" fmla="val 7143"/>
            </a:avLst>
          </a:prstGeom>
          <a:solidFill>
            <a:srgbClr val="FFFFFF"/>
          </a:solidFill>
          <a:ln w="12700">
            <a:solidFill>
              <a:srgbClr val="DDDDDD"/>
            </a:solidFill>
            <a:prstDash val="solid"/>
          </a:ln>
        </p:spPr>
      </p:sp>
      <p:sp>
        <p:nvSpPr>
          <p:cNvPr id="32" name="Text 30"/>
          <p:cNvSpPr/>
          <p:nvPr/>
        </p:nvSpPr>
        <p:spPr>
          <a:xfrm>
            <a:off x="2221992" y="3703320"/>
            <a:ext cx="1481328" cy="228600"/>
          </a:xfrm>
          <a:prstGeom prst="rect">
            <a:avLst/>
          </a:prstGeom>
          <a:noFill/>
          <a:ln/>
        </p:spPr>
        <p:txBody>
          <a:bodyPr wrap="square" rtlCol="0" anchor="ctr"/>
          <a:lstStyle/>
          <a:p>
            <a:pPr indent="0" marL="0">
              <a:buNone/>
            </a:pPr>
            <a:r>
              <a:rPr lang="en-US" sz="750" b="1" dirty="0">
                <a:solidFill>
                  <a:srgbClr val="1B2E5E"/>
                </a:solidFill>
                <a:latin typeface="Cambria" pitchFamily="34" charset="0"/>
                <a:ea typeface="Cambria" pitchFamily="34" charset="-122"/>
                <a:cs typeface="Cambria" pitchFamily="34" charset="-120"/>
              </a:rPr>
              <a:t>Projects</a:t>
            </a:r>
            <a:endParaRPr lang="en-US" sz="750" dirty="0"/>
          </a:p>
        </p:txBody>
      </p:sp>
      <p:sp>
        <p:nvSpPr>
          <p:cNvPr id="33" name="Text 31"/>
          <p:cNvSpPr/>
          <p:nvPr/>
        </p:nvSpPr>
        <p:spPr>
          <a:xfrm>
            <a:off x="2221992" y="3950208"/>
            <a:ext cx="1481328" cy="274320"/>
          </a:xfrm>
          <a:prstGeom prst="rect">
            <a:avLst/>
          </a:prstGeom>
          <a:noFill/>
          <a:ln/>
        </p:spPr>
        <p:txBody>
          <a:bodyPr wrap="square" rtlCol="0" anchor="ctr"/>
          <a:lstStyle/>
          <a:p>
            <a:pPr indent="0" marL="0">
              <a:buNone/>
            </a:pPr>
            <a:r>
              <a:rPr lang="en-US" sz="600" dirty="0">
                <a:solidFill>
                  <a:srgbClr val="888888"/>
                </a:solidFill>
                <a:latin typeface="Calibri" pitchFamily="34" charset="0"/>
                <a:ea typeface="Calibri" pitchFamily="34" charset="-122"/>
                <a:cs typeface="Calibri" pitchFamily="34" charset="-120"/>
              </a:rPr>
              <a:t>Link text or brief desc.</a:t>
            </a:r>
            <a:endParaRPr lang="en-US" sz="600" dirty="0"/>
          </a:p>
        </p:txBody>
      </p:sp>
      <p:sp>
        <p:nvSpPr>
          <p:cNvPr id="34" name="Shape 32"/>
          <p:cNvSpPr/>
          <p:nvPr/>
        </p:nvSpPr>
        <p:spPr>
          <a:xfrm>
            <a:off x="3867912" y="3657600"/>
            <a:ext cx="1627632" cy="640080"/>
          </a:xfrm>
          <a:prstGeom prst="roundRect">
            <a:avLst>
              <a:gd name="adj" fmla="val 7143"/>
            </a:avLst>
          </a:prstGeom>
          <a:solidFill>
            <a:srgbClr val="FFFFFF"/>
          </a:solidFill>
          <a:ln w="12700">
            <a:solidFill>
              <a:srgbClr val="DDDDDD"/>
            </a:solidFill>
            <a:prstDash val="solid"/>
          </a:ln>
        </p:spPr>
      </p:sp>
      <p:sp>
        <p:nvSpPr>
          <p:cNvPr id="35" name="Text 33"/>
          <p:cNvSpPr/>
          <p:nvPr/>
        </p:nvSpPr>
        <p:spPr>
          <a:xfrm>
            <a:off x="3941064" y="3703320"/>
            <a:ext cx="1481328" cy="228600"/>
          </a:xfrm>
          <a:prstGeom prst="rect">
            <a:avLst/>
          </a:prstGeom>
          <a:noFill/>
          <a:ln/>
        </p:spPr>
        <p:txBody>
          <a:bodyPr wrap="square" rtlCol="0" anchor="ctr"/>
          <a:lstStyle/>
          <a:p>
            <a:pPr indent="0" marL="0">
              <a:buNone/>
            </a:pPr>
            <a:r>
              <a:rPr lang="en-US" sz="750" b="1" dirty="0">
                <a:solidFill>
                  <a:srgbClr val="1B2E5E"/>
                </a:solidFill>
                <a:latin typeface="Cambria" pitchFamily="34" charset="0"/>
                <a:ea typeface="Cambria" pitchFamily="34" charset="-122"/>
                <a:cs typeface="Cambria" pitchFamily="34" charset="-120"/>
              </a:rPr>
              <a:t>Contact</a:t>
            </a:r>
            <a:endParaRPr lang="en-US" sz="750" dirty="0"/>
          </a:p>
        </p:txBody>
      </p:sp>
      <p:sp>
        <p:nvSpPr>
          <p:cNvPr id="36" name="Text 34"/>
          <p:cNvSpPr/>
          <p:nvPr/>
        </p:nvSpPr>
        <p:spPr>
          <a:xfrm>
            <a:off x="3941064" y="3950208"/>
            <a:ext cx="1481328" cy="274320"/>
          </a:xfrm>
          <a:prstGeom prst="rect">
            <a:avLst/>
          </a:prstGeom>
          <a:noFill/>
          <a:ln/>
        </p:spPr>
        <p:txBody>
          <a:bodyPr wrap="square" rtlCol="0" anchor="ctr"/>
          <a:lstStyle/>
          <a:p>
            <a:pPr indent="0" marL="0">
              <a:buNone/>
            </a:pPr>
            <a:r>
              <a:rPr lang="en-US" sz="600" dirty="0">
                <a:solidFill>
                  <a:srgbClr val="888888"/>
                </a:solidFill>
                <a:latin typeface="Calibri" pitchFamily="34" charset="0"/>
                <a:ea typeface="Calibri" pitchFamily="34" charset="-122"/>
                <a:cs typeface="Calibri" pitchFamily="34" charset="-120"/>
              </a:rPr>
              <a:t>Link text or brief desc.</a:t>
            </a:r>
            <a:endParaRPr lang="en-US" sz="600" dirty="0"/>
          </a:p>
        </p:txBody>
      </p:sp>
      <p:sp>
        <p:nvSpPr>
          <p:cNvPr id="37" name="Shape 35"/>
          <p:cNvSpPr/>
          <p:nvPr/>
        </p:nvSpPr>
        <p:spPr>
          <a:xfrm>
            <a:off x="320040" y="4416552"/>
            <a:ext cx="5303520" cy="521208"/>
          </a:xfrm>
          <a:prstGeom prst="rect">
            <a:avLst/>
          </a:prstGeom>
          <a:solidFill>
            <a:srgbClr val="2A2A2A"/>
          </a:solidFill>
          <a:ln w="12700">
            <a:solidFill>
              <a:srgbClr val="2A2A2A"/>
            </a:solidFill>
            <a:prstDash val="solid"/>
          </a:ln>
        </p:spPr>
      </p:sp>
      <p:sp>
        <p:nvSpPr>
          <p:cNvPr id="38" name="Text 36"/>
          <p:cNvSpPr/>
          <p:nvPr/>
        </p:nvSpPr>
        <p:spPr>
          <a:xfrm>
            <a:off x="411480" y="4498848"/>
            <a:ext cx="5120640" cy="274320"/>
          </a:xfrm>
          <a:prstGeom prst="rect">
            <a:avLst/>
          </a:prstGeom>
          <a:noFill/>
          <a:ln/>
        </p:spPr>
        <p:txBody>
          <a:bodyPr wrap="square" rtlCol="0" anchor="ctr"/>
          <a:lstStyle/>
          <a:p>
            <a:pPr algn="ctr" indent="0" marL="0">
              <a:buNone/>
            </a:pPr>
            <a:r>
              <a:rPr lang="en-US" sz="650" dirty="0">
                <a:solidFill>
                  <a:srgbClr val="999999"/>
                </a:solidFill>
                <a:latin typeface="Calibri" pitchFamily="34" charset="0"/>
                <a:ea typeface="Calibri" pitchFamily="34" charset="-122"/>
                <a:cs typeface="Calibri" pitchFamily="34" charset="-120"/>
              </a:rPr>
              <a:t>(c) 2026 ALTiD  ·  Privacy Policy  ·  GDPR  ·  Contact</a:t>
            </a:r>
            <a:endParaRPr lang="en-US" sz="650" dirty="0"/>
          </a:p>
        </p:txBody>
      </p:sp>
      <p:sp>
        <p:nvSpPr>
          <p:cNvPr id="39" name="Shape 37"/>
          <p:cNvSpPr/>
          <p:nvPr/>
        </p:nvSpPr>
        <p:spPr>
          <a:xfrm>
            <a:off x="5623560" y="1252728"/>
            <a:ext cx="228600" cy="0"/>
          </a:xfrm>
          <a:prstGeom prst="line">
            <a:avLst/>
          </a:prstGeom>
          <a:noFill/>
          <a:ln w="12700">
            <a:solidFill>
              <a:srgbClr val="1B2E5E"/>
            </a:solidFill>
            <a:prstDash val="solid"/>
          </a:ln>
        </p:spPr>
      </p:sp>
      <p:sp>
        <p:nvSpPr>
          <p:cNvPr id="40" name="Shape 38"/>
          <p:cNvSpPr/>
          <p:nvPr/>
        </p:nvSpPr>
        <p:spPr>
          <a:xfrm>
            <a:off x="5568696" y="1216152"/>
            <a:ext cx="73152" cy="73152"/>
          </a:xfrm>
          <a:prstGeom prst="ellipse">
            <a:avLst/>
          </a:prstGeom>
          <a:solidFill>
            <a:srgbClr val="1B2E5E"/>
          </a:solidFill>
          <a:ln w="12700">
            <a:solidFill>
              <a:srgbClr val="1B2E5E"/>
            </a:solidFill>
            <a:prstDash val="solid"/>
          </a:ln>
        </p:spPr>
      </p:sp>
      <p:sp>
        <p:nvSpPr>
          <p:cNvPr id="41" name="Text 39"/>
          <p:cNvSpPr/>
          <p:nvPr/>
        </p:nvSpPr>
        <p:spPr>
          <a:xfrm>
            <a:off x="5897880" y="1115568"/>
            <a:ext cx="2926080" cy="228600"/>
          </a:xfrm>
          <a:prstGeom prst="rect">
            <a:avLst/>
          </a:prstGeom>
          <a:noFill/>
          <a:ln/>
        </p:spPr>
        <p:txBody>
          <a:bodyPr wrap="square" rtlCol="0" anchor="ctr"/>
          <a:lstStyle/>
          <a:p>
            <a:pPr indent="0" marL="0">
              <a:buNone/>
            </a:pPr>
            <a:r>
              <a:rPr lang="en-US" sz="900" b="1" dirty="0">
                <a:solidFill>
                  <a:srgbClr val="1B2E5E"/>
                </a:solidFill>
                <a:latin typeface="Cambria" pitchFamily="34" charset="0"/>
                <a:ea typeface="Cambria" pitchFamily="34" charset="-122"/>
                <a:cs typeface="Cambria" pitchFamily="34" charset="-120"/>
              </a:rPr>
              <a:t>Sticky Header</a:t>
            </a:r>
            <a:endParaRPr lang="en-US" sz="900" dirty="0"/>
          </a:p>
        </p:txBody>
      </p:sp>
      <p:sp>
        <p:nvSpPr>
          <p:cNvPr id="42" name="Text 40"/>
          <p:cNvSpPr/>
          <p:nvPr/>
        </p:nvSpPr>
        <p:spPr>
          <a:xfrm>
            <a:off x="5897880" y="1344168"/>
            <a:ext cx="2926080" cy="320040"/>
          </a:xfrm>
          <a:prstGeom prst="rect">
            <a:avLst/>
          </a:prstGeom>
          <a:noFill/>
          <a:ln/>
        </p:spPr>
        <p:txBody>
          <a:bodyPr wrap="square" rtlCol="0" anchor="ctr"/>
          <a:lstStyle/>
          <a:p>
            <a:pPr indent="0" marL="0">
              <a:lnSpc>
                <a:spcPct val="120000"/>
              </a:lnSpc>
              <a:buNone/>
            </a:pPr>
            <a:r>
              <a:rPr lang="en-US" sz="800" dirty="0">
                <a:solidFill>
                  <a:srgbClr val="2A2A2A"/>
                </a:solidFill>
                <a:latin typeface="Calibri" pitchFamily="34" charset="0"/>
                <a:ea typeface="Calibri" pitchFamily="34" charset="-122"/>
                <a:cs typeface="Calibri" pitchFamily="34" charset="-120"/>
              </a:rPr>
              <a:t>Logo · Primary nav · Language switcher (TR/EN/DE/RU)</a:t>
            </a:r>
            <a:endParaRPr lang="en-US" sz="800" dirty="0"/>
          </a:p>
        </p:txBody>
      </p:sp>
      <p:sp>
        <p:nvSpPr>
          <p:cNvPr id="43" name="Shape 41"/>
          <p:cNvSpPr/>
          <p:nvPr/>
        </p:nvSpPr>
        <p:spPr>
          <a:xfrm>
            <a:off x="5623560" y="1874520"/>
            <a:ext cx="228600" cy="0"/>
          </a:xfrm>
          <a:prstGeom prst="line">
            <a:avLst/>
          </a:prstGeom>
          <a:noFill/>
          <a:ln w="12700">
            <a:solidFill>
              <a:srgbClr val="1A9BC8"/>
            </a:solidFill>
            <a:prstDash val="solid"/>
          </a:ln>
        </p:spPr>
      </p:sp>
      <p:sp>
        <p:nvSpPr>
          <p:cNvPr id="44" name="Shape 42"/>
          <p:cNvSpPr/>
          <p:nvPr/>
        </p:nvSpPr>
        <p:spPr>
          <a:xfrm>
            <a:off x="5568696" y="1837944"/>
            <a:ext cx="73152" cy="73152"/>
          </a:xfrm>
          <a:prstGeom prst="ellipse">
            <a:avLst/>
          </a:prstGeom>
          <a:solidFill>
            <a:srgbClr val="1A9BC8"/>
          </a:solidFill>
          <a:ln w="12700">
            <a:solidFill>
              <a:srgbClr val="1A9BC8"/>
            </a:solidFill>
            <a:prstDash val="solid"/>
          </a:ln>
        </p:spPr>
      </p:sp>
      <p:sp>
        <p:nvSpPr>
          <p:cNvPr id="45" name="Text 43"/>
          <p:cNvSpPr/>
          <p:nvPr/>
        </p:nvSpPr>
        <p:spPr>
          <a:xfrm>
            <a:off x="5897880" y="1737360"/>
            <a:ext cx="2926080" cy="228600"/>
          </a:xfrm>
          <a:prstGeom prst="rect">
            <a:avLst/>
          </a:prstGeom>
          <a:noFill/>
          <a:ln/>
        </p:spPr>
        <p:txBody>
          <a:bodyPr wrap="square" rtlCol="0" anchor="ctr"/>
          <a:lstStyle/>
          <a:p>
            <a:pPr indent="0" marL="0">
              <a:buNone/>
            </a:pPr>
            <a:r>
              <a:rPr lang="en-US" sz="900" b="1" dirty="0">
                <a:solidFill>
                  <a:srgbClr val="1A9BC8"/>
                </a:solidFill>
                <a:latin typeface="Cambria" pitchFamily="34" charset="0"/>
                <a:ea typeface="Cambria" pitchFamily="34" charset="-122"/>
                <a:cs typeface="Cambria" pitchFamily="34" charset="-120"/>
              </a:rPr>
              <a:t>Hero Slider</a:t>
            </a:r>
            <a:endParaRPr lang="en-US" sz="900" dirty="0"/>
          </a:p>
        </p:txBody>
      </p:sp>
      <p:sp>
        <p:nvSpPr>
          <p:cNvPr id="46" name="Text 44"/>
          <p:cNvSpPr/>
          <p:nvPr/>
        </p:nvSpPr>
        <p:spPr>
          <a:xfrm>
            <a:off x="5897880" y="1965960"/>
            <a:ext cx="2926080" cy="320040"/>
          </a:xfrm>
          <a:prstGeom prst="rect">
            <a:avLst/>
          </a:prstGeom>
          <a:noFill/>
          <a:ln/>
        </p:spPr>
        <p:txBody>
          <a:bodyPr wrap="square" rtlCol="0" anchor="ctr"/>
          <a:lstStyle/>
          <a:p>
            <a:pPr indent="0" marL="0">
              <a:lnSpc>
                <a:spcPct val="120000"/>
              </a:lnSpc>
              <a:buNone/>
            </a:pPr>
            <a:r>
              <a:rPr lang="en-US" sz="800" dirty="0">
                <a:solidFill>
                  <a:srgbClr val="2A2A2A"/>
                </a:solidFill>
                <a:latin typeface="Calibri" pitchFamily="34" charset="0"/>
                <a:ea typeface="Calibri" pitchFamily="34" charset="-122"/>
                <a:cs typeface="Calibri" pitchFamily="34" charset="-120"/>
              </a:rPr>
              <a:t>Full-width auto-rotating slider · 3 landmark photos · prev/next dots</a:t>
            </a:r>
            <a:endParaRPr lang="en-US" sz="800" dirty="0"/>
          </a:p>
        </p:txBody>
      </p:sp>
      <p:sp>
        <p:nvSpPr>
          <p:cNvPr id="47" name="Shape 45"/>
          <p:cNvSpPr/>
          <p:nvPr/>
        </p:nvSpPr>
        <p:spPr>
          <a:xfrm>
            <a:off x="5623560" y="2514600"/>
            <a:ext cx="228600" cy="0"/>
          </a:xfrm>
          <a:prstGeom prst="line">
            <a:avLst/>
          </a:prstGeom>
          <a:noFill/>
          <a:ln w="12700">
            <a:solidFill>
              <a:srgbClr val="E8920A"/>
            </a:solidFill>
            <a:prstDash val="solid"/>
          </a:ln>
        </p:spPr>
      </p:sp>
      <p:sp>
        <p:nvSpPr>
          <p:cNvPr id="48" name="Shape 46"/>
          <p:cNvSpPr/>
          <p:nvPr/>
        </p:nvSpPr>
        <p:spPr>
          <a:xfrm>
            <a:off x="5568696" y="2478024"/>
            <a:ext cx="73152" cy="73152"/>
          </a:xfrm>
          <a:prstGeom prst="ellipse">
            <a:avLst/>
          </a:prstGeom>
          <a:solidFill>
            <a:srgbClr val="E8920A"/>
          </a:solidFill>
          <a:ln w="12700">
            <a:solidFill>
              <a:srgbClr val="E8920A"/>
            </a:solidFill>
            <a:prstDash val="solid"/>
          </a:ln>
        </p:spPr>
      </p:sp>
      <p:sp>
        <p:nvSpPr>
          <p:cNvPr id="49" name="Text 47"/>
          <p:cNvSpPr/>
          <p:nvPr/>
        </p:nvSpPr>
        <p:spPr>
          <a:xfrm>
            <a:off x="5897880" y="2377440"/>
            <a:ext cx="2926080" cy="228600"/>
          </a:xfrm>
          <a:prstGeom prst="rect">
            <a:avLst/>
          </a:prstGeom>
          <a:noFill/>
          <a:ln/>
        </p:spPr>
        <p:txBody>
          <a:bodyPr wrap="square" rtlCol="0" anchor="ctr"/>
          <a:lstStyle/>
          <a:p>
            <a:pPr indent="0" marL="0">
              <a:buNone/>
            </a:pPr>
            <a:r>
              <a:rPr lang="en-US" sz="900" b="1" dirty="0">
                <a:solidFill>
                  <a:srgbClr val="E8920A"/>
                </a:solidFill>
                <a:latin typeface="Cambria" pitchFamily="34" charset="0"/>
                <a:ea typeface="Cambria" pitchFamily="34" charset="-122"/>
                <a:cs typeface="Cambria" pitchFamily="34" charset="-120"/>
              </a:rPr>
              <a:t>Caption Bar</a:t>
            </a:r>
            <a:endParaRPr lang="en-US" sz="900" dirty="0"/>
          </a:p>
        </p:txBody>
      </p:sp>
      <p:sp>
        <p:nvSpPr>
          <p:cNvPr id="50" name="Text 48"/>
          <p:cNvSpPr/>
          <p:nvPr/>
        </p:nvSpPr>
        <p:spPr>
          <a:xfrm>
            <a:off x="5897880" y="2606040"/>
            <a:ext cx="2926080" cy="320040"/>
          </a:xfrm>
          <a:prstGeom prst="rect">
            <a:avLst/>
          </a:prstGeom>
          <a:noFill/>
          <a:ln/>
        </p:spPr>
        <p:txBody>
          <a:bodyPr wrap="square" rtlCol="0" anchor="ctr"/>
          <a:lstStyle/>
          <a:p>
            <a:pPr indent="0" marL="0">
              <a:lnSpc>
                <a:spcPct val="120000"/>
              </a:lnSpc>
              <a:buNone/>
            </a:pPr>
            <a:r>
              <a:rPr lang="en-US" sz="800" dirty="0">
                <a:solidFill>
                  <a:srgbClr val="2A2A2A"/>
                </a:solidFill>
                <a:latin typeface="Calibri" pitchFamily="34" charset="0"/>
                <a:ea typeface="Calibri" pitchFamily="34" charset="-122"/>
                <a:cs typeface="Calibri" pitchFamily="34" charset="-120"/>
              </a:rPr>
              <a:t>Slide title + subtitle. Navy dark background, muted text</a:t>
            </a:r>
            <a:endParaRPr lang="en-US" sz="800" dirty="0"/>
          </a:p>
        </p:txBody>
      </p:sp>
      <p:sp>
        <p:nvSpPr>
          <p:cNvPr id="51" name="Shape 49"/>
          <p:cNvSpPr/>
          <p:nvPr/>
        </p:nvSpPr>
        <p:spPr>
          <a:xfrm>
            <a:off x="5623560" y="3063240"/>
            <a:ext cx="228600" cy="0"/>
          </a:xfrm>
          <a:prstGeom prst="line">
            <a:avLst/>
          </a:prstGeom>
          <a:noFill/>
          <a:ln w="12700">
            <a:solidFill>
              <a:srgbClr val="C4421A"/>
            </a:solidFill>
            <a:prstDash val="solid"/>
          </a:ln>
        </p:spPr>
      </p:sp>
      <p:sp>
        <p:nvSpPr>
          <p:cNvPr id="52" name="Shape 50"/>
          <p:cNvSpPr/>
          <p:nvPr/>
        </p:nvSpPr>
        <p:spPr>
          <a:xfrm>
            <a:off x="5568696" y="3026664"/>
            <a:ext cx="73152" cy="73152"/>
          </a:xfrm>
          <a:prstGeom prst="ellipse">
            <a:avLst/>
          </a:prstGeom>
          <a:solidFill>
            <a:srgbClr val="C4421A"/>
          </a:solidFill>
          <a:ln w="12700">
            <a:solidFill>
              <a:srgbClr val="C4421A"/>
            </a:solidFill>
            <a:prstDash val="solid"/>
          </a:ln>
        </p:spPr>
      </p:sp>
      <p:sp>
        <p:nvSpPr>
          <p:cNvPr id="53" name="Text 51"/>
          <p:cNvSpPr/>
          <p:nvPr/>
        </p:nvSpPr>
        <p:spPr>
          <a:xfrm>
            <a:off x="5897880" y="2926080"/>
            <a:ext cx="2926080" cy="228600"/>
          </a:xfrm>
          <a:prstGeom prst="rect">
            <a:avLst/>
          </a:prstGeom>
          <a:noFill/>
          <a:ln/>
        </p:spPr>
        <p:txBody>
          <a:bodyPr wrap="square" rtlCol="0" anchor="ctr"/>
          <a:lstStyle/>
          <a:p>
            <a:pPr indent="0" marL="0">
              <a:buNone/>
            </a:pPr>
            <a:r>
              <a:rPr lang="en-US" sz="900" b="1" dirty="0">
                <a:solidFill>
                  <a:srgbClr val="C4421A"/>
                </a:solidFill>
                <a:latin typeface="Cambria" pitchFamily="34" charset="0"/>
                <a:ea typeface="Cambria" pitchFamily="34" charset="-122"/>
                <a:cs typeface="Cambria" pitchFamily="34" charset="-120"/>
              </a:rPr>
              <a:t>Content Grid</a:t>
            </a:r>
            <a:endParaRPr lang="en-US" sz="900" dirty="0"/>
          </a:p>
        </p:txBody>
      </p:sp>
      <p:sp>
        <p:nvSpPr>
          <p:cNvPr id="54" name="Text 52"/>
          <p:cNvSpPr/>
          <p:nvPr/>
        </p:nvSpPr>
        <p:spPr>
          <a:xfrm>
            <a:off x="5897880" y="3154680"/>
            <a:ext cx="2926080" cy="320040"/>
          </a:xfrm>
          <a:prstGeom prst="rect">
            <a:avLst/>
          </a:prstGeom>
          <a:noFill/>
          <a:ln/>
        </p:spPr>
        <p:txBody>
          <a:bodyPr wrap="square" rtlCol="0" anchor="ctr"/>
          <a:lstStyle/>
          <a:p>
            <a:pPr indent="0" marL="0">
              <a:lnSpc>
                <a:spcPct val="120000"/>
              </a:lnSpc>
              <a:buNone/>
            </a:pPr>
            <a:r>
              <a:rPr lang="en-US" sz="800" dirty="0">
                <a:solidFill>
                  <a:srgbClr val="2A2A2A"/>
                </a:solidFill>
                <a:latin typeface="Calibri" pitchFamily="34" charset="0"/>
                <a:ea typeface="Calibri" pitchFamily="34" charset="-122"/>
                <a:cs typeface="Calibri" pitchFamily="34" charset="-120"/>
              </a:rPr>
              <a:t>Responsive 3-col cards — news, member services, statistics</a:t>
            </a:r>
            <a:endParaRPr lang="en-US" sz="800" dirty="0"/>
          </a:p>
        </p:txBody>
      </p:sp>
      <p:sp>
        <p:nvSpPr>
          <p:cNvPr id="55" name="Shape 53"/>
          <p:cNvSpPr/>
          <p:nvPr/>
        </p:nvSpPr>
        <p:spPr>
          <a:xfrm>
            <a:off x="5623560" y="3886200"/>
            <a:ext cx="228600" cy="0"/>
          </a:xfrm>
          <a:prstGeom prst="line">
            <a:avLst/>
          </a:prstGeom>
          <a:noFill/>
          <a:ln w="12700">
            <a:solidFill>
              <a:srgbClr val="5A7A3A"/>
            </a:solidFill>
            <a:prstDash val="solid"/>
          </a:ln>
        </p:spPr>
      </p:sp>
      <p:sp>
        <p:nvSpPr>
          <p:cNvPr id="56" name="Shape 54"/>
          <p:cNvSpPr/>
          <p:nvPr/>
        </p:nvSpPr>
        <p:spPr>
          <a:xfrm>
            <a:off x="5568696" y="3849624"/>
            <a:ext cx="73152" cy="73152"/>
          </a:xfrm>
          <a:prstGeom prst="ellipse">
            <a:avLst/>
          </a:prstGeom>
          <a:solidFill>
            <a:srgbClr val="5A7A3A"/>
          </a:solidFill>
          <a:ln w="12700">
            <a:solidFill>
              <a:srgbClr val="5A7A3A"/>
            </a:solidFill>
            <a:prstDash val="solid"/>
          </a:ln>
        </p:spPr>
      </p:sp>
      <p:sp>
        <p:nvSpPr>
          <p:cNvPr id="57" name="Text 55"/>
          <p:cNvSpPr/>
          <p:nvPr/>
        </p:nvSpPr>
        <p:spPr>
          <a:xfrm>
            <a:off x="5897880" y="3749040"/>
            <a:ext cx="2926080" cy="228600"/>
          </a:xfrm>
          <a:prstGeom prst="rect">
            <a:avLst/>
          </a:prstGeom>
          <a:noFill/>
          <a:ln/>
        </p:spPr>
        <p:txBody>
          <a:bodyPr wrap="square" rtlCol="0" anchor="ctr"/>
          <a:lstStyle/>
          <a:p>
            <a:pPr indent="0" marL="0">
              <a:buNone/>
            </a:pPr>
            <a:r>
              <a:rPr lang="en-US" sz="900" b="1" dirty="0">
                <a:solidFill>
                  <a:srgbClr val="5A7A3A"/>
                </a:solidFill>
                <a:latin typeface="Cambria" pitchFamily="34" charset="0"/>
                <a:ea typeface="Cambria" pitchFamily="34" charset="-122"/>
                <a:cs typeface="Cambria" pitchFamily="34" charset="-120"/>
              </a:rPr>
              <a:t>Quick Links</a:t>
            </a:r>
            <a:endParaRPr lang="en-US" sz="900" dirty="0"/>
          </a:p>
        </p:txBody>
      </p:sp>
      <p:sp>
        <p:nvSpPr>
          <p:cNvPr id="58" name="Text 56"/>
          <p:cNvSpPr/>
          <p:nvPr/>
        </p:nvSpPr>
        <p:spPr>
          <a:xfrm>
            <a:off x="5897880" y="3977640"/>
            <a:ext cx="2926080" cy="320040"/>
          </a:xfrm>
          <a:prstGeom prst="rect">
            <a:avLst/>
          </a:prstGeom>
          <a:noFill/>
          <a:ln/>
        </p:spPr>
        <p:txBody>
          <a:bodyPr wrap="square" rtlCol="0" anchor="ctr"/>
          <a:lstStyle/>
          <a:p>
            <a:pPr indent="0" marL="0">
              <a:lnSpc>
                <a:spcPct val="120000"/>
              </a:lnSpc>
              <a:buNone/>
            </a:pPr>
            <a:r>
              <a:rPr lang="en-US" sz="800" dirty="0">
                <a:solidFill>
                  <a:srgbClr val="2A2A2A"/>
                </a:solidFill>
                <a:latin typeface="Calibri" pitchFamily="34" charset="0"/>
                <a:ea typeface="Calibri" pitchFamily="34" charset="-122"/>
                <a:cs typeface="Calibri" pitchFamily="34" charset="-120"/>
              </a:rPr>
              <a:t>Secondary row — About, Projects, Contact</a:t>
            </a:r>
            <a:endParaRPr lang="en-US" sz="800" dirty="0"/>
          </a:p>
        </p:txBody>
      </p:sp>
      <p:sp>
        <p:nvSpPr>
          <p:cNvPr id="59" name="Shape 57"/>
          <p:cNvSpPr/>
          <p:nvPr/>
        </p:nvSpPr>
        <p:spPr>
          <a:xfrm>
            <a:off x="5623560" y="4617720"/>
            <a:ext cx="228600" cy="0"/>
          </a:xfrm>
          <a:prstGeom prst="line">
            <a:avLst/>
          </a:prstGeom>
          <a:noFill/>
          <a:ln w="12700">
            <a:solidFill>
              <a:srgbClr val="2A2A2A"/>
            </a:solidFill>
            <a:prstDash val="solid"/>
          </a:ln>
        </p:spPr>
      </p:sp>
      <p:sp>
        <p:nvSpPr>
          <p:cNvPr id="60" name="Shape 58"/>
          <p:cNvSpPr/>
          <p:nvPr/>
        </p:nvSpPr>
        <p:spPr>
          <a:xfrm>
            <a:off x="5568696" y="4581144"/>
            <a:ext cx="73152" cy="73152"/>
          </a:xfrm>
          <a:prstGeom prst="ellipse">
            <a:avLst/>
          </a:prstGeom>
          <a:solidFill>
            <a:srgbClr val="2A2A2A"/>
          </a:solidFill>
          <a:ln w="12700">
            <a:solidFill>
              <a:srgbClr val="2A2A2A"/>
            </a:solidFill>
            <a:prstDash val="solid"/>
          </a:ln>
        </p:spPr>
      </p:sp>
      <p:sp>
        <p:nvSpPr>
          <p:cNvPr id="61" name="Text 59"/>
          <p:cNvSpPr/>
          <p:nvPr/>
        </p:nvSpPr>
        <p:spPr>
          <a:xfrm>
            <a:off x="5897880" y="4480560"/>
            <a:ext cx="2926080" cy="228600"/>
          </a:xfrm>
          <a:prstGeom prst="rect">
            <a:avLst/>
          </a:prstGeom>
          <a:noFill/>
          <a:ln/>
        </p:spPr>
        <p:txBody>
          <a:bodyPr wrap="square" rtlCol="0" anchor="ctr"/>
          <a:lstStyle/>
          <a:p>
            <a:pPr indent="0" marL="0">
              <a:buNone/>
            </a:pPr>
            <a:r>
              <a:rPr lang="en-US" sz="900" b="1" dirty="0">
                <a:solidFill>
                  <a:srgbClr val="2A2A2A"/>
                </a:solidFill>
                <a:latin typeface="Cambria" pitchFamily="34" charset="0"/>
                <a:ea typeface="Cambria" pitchFamily="34" charset="-122"/>
                <a:cs typeface="Cambria" pitchFamily="34" charset="-120"/>
              </a:rPr>
              <a:t>Footer</a:t>
            </a:r>
            <a:endParaRPr lang="en-US" sz="900" dirty="0"/>
          </a:p>
        </p:txBody>
      </p:sp>
      <p:sp>
        <p:nvSpPr>
          <p:cNvPr id="62" name="Text 60"/>
          <p:cNvSpPr/>
          <p:nvPr/>
        </p:nvSpPr>
        <p:spPr>
          <a:xfrm>
            <a:off x="5897880" y="4709160"/>
            <a:ext cx="2926080" cy="320040"/>
          </a:xfrm>
          <a:prstGeom prst="rect">
            <a:avLst/>
          </a:prstGeom>
          <a:noFill/>
          <a:ln/>
        </p:spPr>
        <p:txBody>
          <a:bodyPr wrap="square" rtlCol="0" anchor="ctr"/>
          <a:lstStyle/>
          <a:p>
            <a:pPr indent="0" marL="0">
              <a:lnSpc>
                <a:spcPct val="120000"/>
              </a:lnSpc>
              <a:buNone/>
            </a:pPr>
            <a:r>
              <a:rPr lang="en-US" sz="800" dirty="0">
                <a:solidFill>
                  <a:srgbClr val="2A2A2A"/>
                </a:solidFill>
                <a:latin typeface="Calibri" pitchFamily="34" charset="0"/>
                <a:ea typeface="Calibri" pitchFamily="34" charset="-122"/>
                <a:cs typeface="Calibri" pitchFamily="34" charset="-120"/>
              </a:rPr>
              <a:t>Legal: Privacy, GDPR, cookies. Charcoal background</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Website Design Principles</a:t>
            </a:r>
            <a:endParaRPr lang="en-US" sz="2200" dirty="0"/>
          </a:p>
        </p:txBody>
      </p:sp>
      <p:sp>
        <p:nvSpPr>
          <p:cNvPr id="5" name="Shape 3"/>
          <p:cNvSpPr/>
          <p:nvPr/>
        </p:nvSpPr>
        <p:spPr>
          <a:xfrm>
            <a:off x="320040" y="105156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6" name="Shape 4"/>
          <p:cNvSpPr/>
          <p:nvPr/>
        </p:nvSpPr>
        <p:spPr>
          <a:xfrm>
            <a:off x="457200" y="1188720"/>
            <a:ext cx="411480" cy="411480"/>
          </a:xfrm>
          <a:prstGeom prst="ellipse">
            <a:avLst/>
          </a:prstGeom>
          <a:solidFill>
            <a:srgbClr val="1B2E5E"/>
          </a:solidFill>
          <a:ln w="12700">
            <a:solidFill>
              <a:srgbClr val="1B2E5E"/>
            </a:solidFill>
            <a:prstDash val="solid"/>
          </a:ln>
        </p:spPr>
      </p:sp>
      <p:sp>
        <p:nvSpPr>
          <p:cNvPr id="7" name="Text 5"/>
          <p:cNvSpPr/>
          <p:nvPr/>
        </p:nvSpPr>
        <p:spPr>
          <a:xfrm>
            <a:off x="457200" y="1179576"/>
            <a:ext cx="411480" cy="411480"/>
          </a:xfrm>
          <a:prstGeom prst="rect">
            <a:avLst/>
          </a:prstGeom>
          <a:noFill/>
          <a:ln/>
        </p:spPr>
        <p:txBody>
          <a:bodyPr wrap="square" rtlCol="0" anchor="ctr"/>
          <a:lstStyle/>
          <a:p>
            <a:pPr algn="ctr" indent="0" marL="0">
              <a:buNone/>
            </a:pPr>
            <a:r>
              <a:rPr lang="en-US" sz="1600" dirty="0">
                <a:solidFill>
                  <a:srgbClr val="000000"/>
                </a:solidFill>
              </a:rPr>
              <a:t>M</a:t>
            </a:r>
            <a:endParaRPr lang="en-US" sz="1600" dirty="0"/>
          </a:p>
        </p:txBody>
      </p:sp>
      <p:sp>
        <p:nvSpPr>
          <p:cNvPr id="8" name="Text 6"/>
          <p:cNvSpPr/>
          <p:nvPr/>
        </p:nvSpPr>
        <p:spPr>
          <a:xfrm>
            <a:off x="941832" y="1188720"/>
            <a:ext cx="2011680" cy="411480"/>
          </a:xfrm>
          <a:prstGeom prst="rect">
            <a:avLst/>
          </a:prstGeom>
          <a:noFill/>
          <a:ln/>
        </p:spPr>
        <p:txBody>
          <a:bodyPr wrap="square" rtlCol="0" anchor="ctr"/>
          <a:lstStyle/>
          <a:p>
            <a:pPr indent="0" marL="0">
              <a:buNone/>
            </a:pPr>
            <a:r>
              <a:rPr lang="en-US" sz="1200" b="1" dirty="0">
                <a:solidFill>
                  <a:srgbClr val="1B2E5E"/>
                </a:solidFill>
                <a:latin typeface="Cambria" pitchFamily="34" charset="0"/>
                <a:ea typeface="Cambria" pitchFamily="34" charset="-122"/>
                <a:cs typeface="Cambria" pitchFamily="34" charset="-120"/>
              </a:rPr>
              <a:t>Multilingual</a:t>
            </a:r>
            <a:endParaRPr lang="en-US" sz="1200" dirty="0"/>
          </a:p>
        </p:txBody>
      </p:sp>
      <p:sp>
        <p:nvSpPr>
          <p:cNvPr id="9" name="Text 7"/>
          <p:cNvSpPr/>
          <p:nvPr/>
        </p:nvSpPr>
        <p:spPr>
          <a:xfrm>
            <a:off x="457200" y="164592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Turkish, English, German, Russian. Language switcher in header. Polylang WordPress plugin. All content fully translated for each target audience segment.</a:t>
            </a:r>
            <a:endParaRPr lang="en-US" sz="950" dirty="0"/>
          </a:p>
        </p:txBody>
      </p:sp>
      <p:sp>
        <p:nvSpPr>
          <p:cNvPr id="10" name="Shape 8"/>
          <p:cNvSpPr/>
          <p:nvPr/>
        </p:nvSpPr>
        <p:spPr>
          <a:xfrm>
            <a:off x="3200400" y="105156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11" name="Shape 9"/>
          <p:cNvSpPr/>
          <p:nvPr/>
        </p:nvSpPr>
        <p:spPr>
          <a:xfrm>
            <a:off x="3337560" y="1188720"/>
            <a:ext cx="411480" cy="411480"/>
          </a:xfrm>
          <a:prstGeom prst="ellipse">
            <a:avLst/>
          </a:prstGeom>
          <a:solidFill>
            <a:srgbClr val="1A9BC8"/>
          </a:solidFill>
          <a:ln w="12700">
            <a:solidFill>
              <a:srgbClr val="1A9BC8"/>
            </a:solidFill>
            <a:prstDash val="solid"/>
          </a:ln>
        </p:spPr>
      </p:sp>
      <p:sp>
        <p:nvSpPr>
          <p:cNvPr id="12" name="Text 10"/>
          <p:cNvSpPr/>
          <p:nvPr/>
        </p:nvSpPr>
        <p:spPr>
          <a:xfrm>
            <a:off x="3337560" y="1179576"/>
            <a:ext cx="411480" cy="411480"/>
          </a:xfrm>
          <a:prstGeom prst="rect">
            <a:avLst/>
          </a:prstGeom>
          <a:noFill/>
          <a:ln/>
        </p:spPr>
        <p:txBody>
          <a:bodyPr wrap="square" rtlCol="0" anchor="ctr"/>
          <a:lstStyle/>
          <a:p>
            <a:pPr algn="ctr" indent="0" marL="0">
              <a:buNone/>
            </a:pPr>
            <a:r>
              <a:rPr lang="en-US" sz="1600" dirty="0">
                <a:solidFill>
                  <a:srgbClr val="000000"/>
                </a:solidFill>
              </a:rPr>
              <a:t>R</a:t>
            </a:r>
            <a:endParaRPr lang="en-US" sz="1600" dirty="0"/>
          </a:p>
        </p:txBody>
      </p:sp>
      <p:sp>
        <p:nvSpPr>
          <p:cNvPr id="13" name="Text 11"/>
          <p:cNvSpPr/>
          <p:nvPr/>
        </p:nvSpPr>
        <p:spPr>
          <a:xfrm>
            <a:off x="3822192" y="1188720"/>
            <a:ext cx="2011680" cy="411480"/>
          </a:xfrm>
          <a:prstGeom prst="rect">
            <a:avLst/>
          </a:prstGeom>
          <a:noFill/>
          <a:ln/>
        </p:spPr>
        <p:txBody>
          <a:bodyPr wrap="square" rtlCol="0" anchor="ctr"/>
          <a:lstStyle/>
          <a:p>
            <a:pPr indent="0" marL="0">
              <a:buNone/>
            </a:pPr>
            <a:r>
              <a:rPr lang="en-US" sz="1200" b="1" dirty="0">
                <a:solidFill>
                  <a:srgbClr val="1A9BC8"/>
                </a:solidFill>
                <a:latin typeface="Cambria" pitchFamily="34" charset="0"/>
                <a:ea typeface="Cambria" pitchFamily="34" charset="-122"/>
                <a:cs typeface="Cambria" pitchFamily="34" charset="-120"/>
              </a:rPr>
              <a:t>Responsive</a:t>
            </a:r>
            <a:endParaRPr lang="en-US" sz="1200" dirty="0"/>
          </a:p>
        </p:txBody>
      </p:sp>
      <p:sp>
        <p:nvSpPr>
          <p:cNvPr id="14" name="Text 12"/>
          <p:cNvSpPr/>
          <p:nvPr/>
        </p:nvSpPr>
        <p:spPr>
          <a:xfrm>
            <a:off x="3337560" y="164592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Mobile-first design. Fluid grid collapses to single column on small screens. Touch-friendly navigation with hamburger menu toggle.</a:t>
            </a:r>
            <a:endParaRPr lang="en-US" sz="950" dirty="0"/>
          </a:p>
        </p:txBody>
      </p:sp>
      <p:sp>
        <p:nvSpPr>
          <p:cNvPr id="15" name="Shape 13"/>
          <p:cNvSpPr/>
          <p:nvPr/>
        </p:nvSpPr>
        <p:spPr>
          <a:xfrm>
            <a:off x="6080760" y="105156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16" name="Shape 14"/>
          <p:cNvSpPr/>
          <p:nvPr/>
        </p:nvSpPr>
        <p:spPr>
          <a:xfrm>
            <a:off x="6217920" y="1188720"/>
            <a:ext cx="411480" cy="411480"/>
          </a:xfrm>
          <a:prstGeom prst="ellipse">
            <a:avLst/>
          </a:prstGeom>
          <a:solidFill>
            <a:srgbClr val="C4421A"/>
          </a:solidFill>
          <a:ln w="12700">
            <a:solidFill>
              <a:srgbClr val="C4421A"/>
            </a:solidFill>
            <a:prstDash val="solid"/>
          </a:ln>
        </p:spPr>
      </p:sp>
      <p:sp>
        <p:nvSpPr>
          <p:cNvPr id="17" name="Text 15"/>
          <p:cNvSpPr/>
          <p:nvPr/>
        </p:nvSpPr>
        <p:spPr>
          <a:xfrm>
            <a:off x="6217920" y="1179576"/>
            <a:ext cx="411480" cy="411480"/>
          </a:xfrm>
          <a:prstGeom prst="rect">
            <a:avLst/>
          </a:prstGeom>
          <a:noFill/>
          <a:ln/>
        </p:spPr>
        <p:txBody>
          <a:bodyPr wrap="square" rtlCol="0" anchor="ctr"/>
          <a:lstStyle/>
          <a:p>
            <a:pPr algn="ctr" indent="0" marL="0">
              <a:buNone/>
            </a:pPr>
            <a:r>
              <a:rPr lang="en-US" sz="1600" dirty="0">
                <a:solidFill>
                  <a:srgbClr val="000000"/>
                </a:solidFill>
              </a:rPr>
              <a:t>B</a:t>
            </a:r>
            <a:endParaRPr lang="en-US" sz="1600" dirty="0"/>
          </a:p>
        </p:txBody>
      </p:sp>
      <p:sp>
        <p:nvSpPr>
          <p:cNvPr id="18" name="Text 16"/>
          <p:cNvSpPr/>
          <p:nvPr/>
        </p:nvSpPr>
        <p:spPr>
          <a:xfrm>
            <a:off x="6702552" y="1188720"/>
            <a:ext cx="2011680" cy="411480"/>
          </a:xfrm>
          <a:prstGeom prst="rect">
            <a:avLst/>
          </a:prstGeom>
          <a:noFill/>
          <a:ln/>
        </p:spPr>
        <p:txBody>
          <a:bodyPr wrap="square" rtlCol="0" anchor="ctr"/>
          <a:lstStyle/>
          <a:p>
            <a:pPr indent="0" marL="0">
              <a:buNone/>
            </a:pPr>
            <a:r>
              <a:rPr lang="en-US" sz="1200" b="1" dirty="0">
                <a:solidFill>
                  <a:srgbClr val="C4421A"/>
                </a:solidFill>
                <a:latin typeface="Cambria" pitchFamily="34" charset="0"/>
                <a:ea typeface="Cambria" pitchFamily="34" charset="-122"/>
                <a:cs typeface="Cambria" pitchFamily="34" charset="-120"/>
              </a:rPr>
              <a:t>Brand Consistent</a:t>
            </a:r>
            <a:endParaRPr lang="en-US" sz="1200" dirty="0"/>
          </a:p>
        </p:txBody>
      </p:sp>
      <p:sp>
        <p:nvSpPr>
          <p:cNvPr id="19" name="Text 17"/>
          <p:cNvSpPr/>
          <p:nvPr/>
        </p:nvSpPr>
        <p:spPr>
          <a:xfrm>
            <a:off x="6217920" y="164592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Mediterranean Navy header. Aegean Sand content backgrounds. Saffron Gold CTAs. Cormorant Garamond headings. Lato body text throughout.</a:t>
            </a:r>
            <a:endParaRPr lang="en-US" sz="950" dirty="0"/>
          </a:p>
        </p:txBody>
      </p:sp>
      <p:sp>
        <p:nvSpPr>
          <p:cNvPr id="20" name="Shape 18"/>
          <p:cNvSpPr/>
          <p:nvPr/>
        </p:nvSpPr>
        <p:spPr>
          <a:xfrm>
            <a:off x="320040" y="297180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21" name="Shape 19"/>
          <p:cNvSpPr/>
          <p:nvPr/>
        </p:nvSpPr>
        <p:spPr>
          <a:xfrm>
            <a:off x="457200" y="3108960"/>
            <a:ext cx="411480" cy="411480"/>
          </a:xfrm>
          <a:prstGeom prst="ellipse">
            <a:avLst/>
          </a:prstGeom>
          <a:solidFill>
            <a:srgbClr val="5A7A3A"/>
          </a:solidFill>
          <a:ln w="12700">
            <a:solidFill>
              <a:srgbClr val="5A7A3A"/>
            </a:solidFill>
            <a:prstDash val="solid"/>
          </a:ln>
        </p:spPr>
      </p:sp>
      <p:sp>
        <p:nvSpPr>
          <p:cNvPr id="22" name="Text 20"/>
          <p:cNvSpPr/>
          <p:nvPr/>
        </p:nvSpPr>
        <p:spPr>
          <a:xfrm>
            <a:off x="457200" y="3099816"/>
            <a:ext cx="411480" cy="411480"/>
          </a:xfrm>
          <a:prstGeom prst="rect">
            <a:avLst/>
          </a:prstGeom>
          <a:noFill/>
          <a:ln/>
        </p:spPr>
        <p:txBody>
          <a:bodyPr wrap="square" rtlCol="0" anchor="ctr"/>
          <a:lstStyle/>
          <a:p>
            <a:pPr algn="ctr" indent="0" marL="0">
              <a:buNone/>
            </a:pPr>
            <a:r>
              <a:rPr lang="en-US" sz="1600" dirty="0">
                <a:solidFill>
                  <a:srgbClr val="000000"/>
                </a:solidFill>
              </a:rPr>
              <a:t>A</a:t>
            </a:r>
            <a:endParaRPr lang="en-US" sz="1600" dirty="0"/>
          </a:p>
        </p:txBody>
      </p:sp>
      <p:sp>
        <p:nvSpPr>
          <p:cNvPr id="23" name="Text 21"/>
          <p:cNvSpPr/>
          <p:nvPr/>
        </p:nvSpPr>
        <p:spPr>
          <a:xfrm>
            <a:off x="941832" y="3108960"/>
            <a:ext cx="2011680" cy="411480"/>
          </a:xfrm>
          <a:prstGeom prst="rect">
            <a:avLst/>
          </a:prstGeom>
          <a:noFill/>
          <a:ln/>
        </p:spPr>
        <p:txBody>
          <a:bodyPr wrap="square" rtlCol="0" anchor="ctr"/>
          <a:lstStyle/>
          <a:p>
            <a:pPr indent="0" marL="0">
              <a:buNone/>
            </a:pPr>
            <a:r>
              <a:rPr lang="en-US" sz="1200" b="1" dirty="0">
                <a:solidFill>
                  <a:srgbClr val="5A7A3A"/>
                </a:solidFill>
                <a:latin typeface="Cambria" pitchFamily="34" charset="0"/>
                <a:ea typeface="Cambria" pitchFamily="34" charset="-122"/>
                <a:cs typeface="Cambria" pitchFamily="34" charset="-120"/>
              </a:rPr>
              <a:t>Accessible</a:t>
            </a:r>
            <a:endParaRPr lang="en-US" sz="1200" dirty="0"/>
          </a:p>
        </p:txBody>
      </p:sp>
      <p:sp>
        <p:nvSpPr>
          <p:cNvPr id="24" name="Text 22"/>
          <p:cNvSpPr/>
          <p:nvPr/>
        </p:nvSpPr>
        <p:spPr>
          <a:xfrm>
            <a:off x="457200" y="356616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WCAG 2.1 AA compliant contrast ratios. Semantic HTML5 structure. ARIA labels on interactive elements. Keyboard navigation support.</a:t>
            </a:r>
            <a:endParaRPr lang="en-US" sz="950" dirty="0"/>
          </a:p>
        </p:txBody>
      </p:sp>
      <p:sp>
        <p:nvSpPr>
          <p:cNvPr id="25" name="Shape 23"/>
          <p:cNvSpPr/>
          <p:nvPr/>
        </p:nvSpPr>
        <p:spPr>
          <a:xfrm>
            <a:off x="3200400" y="297180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26" name="Shape 24"/>
          <p:cNvSpPr/>
          <p:nvPr/>
        </p:nvSpPr>
        <p:spPr>
          <a:xfrm>
            <a:off x="3337560" y="3108960"/>
            <a:ext cx="411480" cy="411480"/>
          </a:xfrm>
          <a:prstGeom prst="ellipse">
            <a:avLst/>
          </a:prstGeom>
          <a:solidFill>
            <a:srgbClr val="E8920A"/>
          </a:solidFill>
          <a:ln w="12700">
            <a:solidFill>
              <a:srgbClr val="E8920A"/>
            </a:solidFill>
            <a:prstDash val="solid"/>
          </a:ln>
        </p:spPr>
      </p:sp>
      <p:sp>
        <p:nvSpPr>
          <p:cNvPr id="27" name="Text 25"/>
          <p:cNvSpPr/>
          <p:nvPr/>
        </p:nvSpPr>
        <p:spPr>
          <a:xfrm>
            <a:off x="3337560" y="3099816"/>
            <a:ext cx="411480" cy="411480"/>
          </a:xfrm>
          <a:prstGeom prst="rect">
            <a:avLst/>
          </a:prstGeom>
          <a:noFill/>
          <a:ln/>
        </p:spPr>
        <p:txBody>
          <a:bodyPr wrap="square" rtlCol="0" anchor="ctr"/>
          <a:lstStyle/>
          <a:p>
            <a:pPr algn="ctr" indent="0" marL="0">
              <a:buNone/>
            </a:pPr>
            <a:r>
              <a:rPr lang="en-US" sz="1600" dirty="0">
                <a:solidFill>
                  <a:srgbClr val="000000"/>
                </a:solidFill>
              </a:rPr>
              <a:t>P</a:t>
            </a:r>
            <a:endParaRPr lang="en-US" sz="1600" dirty="0"/>
          </a:p>
        </p:txBody>
      </p:sp>
      <p:sp>
        <p:nvSpPr>
          <p:cNvPr id="28" name="Text 26"/>
          <p:cNvSpPr/>
          <p:nvPr/>
        </p:nvSpPr>
        <p:spPr>
          <a:xfrm>
            <a:off x="3822192" y="3108960"/>
            <a:ext cx="2011680" cy="411480"/>
          </a:xfrm>
          <a:prstGeom prst="rect">
            <a:avLst/>
          </a:prstGeom>
          <a:noFill/>
          <a:ln/>
        </p:spPr>
        <p:txBody>
          <a:bodyPr wrap="square" rtlCol="0" anchor="ctr"/>
          <a:lstStyle/>
          <a:p>
            <a:pPr indent="0" marL="0">
              <a:buNone/>
            </a:pPr>
            <a:r>
              <a:rPr lang="en-US" sz="1200" b="1" dirty="0">
                <a:solidFill>
                  <a:srgbClr val="E8920A"/>
                </a:solidFill>
                <a:latin typeface="Cambria" pitchFamily="34" charset="0"/>
                <a:ea typeface="Cambria" pitchFamily="34" charset="-122"/>
                <a:cs typeface="Cambria" pitchFamily="34" charset="-120"/>
              </a:rPr>
              <a:t>Performance</a:t>
            </a:r>
            <a:endParaRPr lang="en-US" sz="1200" dirty="0"/>
          </a:p>
        </p:txBody>
      </p:sp>
      <p:sp>
        <p:nvSpPr>
          <p:cNvPr id="29" name="Text 27"/>
          <p:cNvSpPr/>
          <p:nvPr/>
        </p:nvSpPr>
        <p:spPr>
          <a:xfrm>
            <a:off x="3337560" y="356616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SVG logo — zero pixel degradation at any size. Optimized hero images served as WebP. WordPress with caching layer via Nginx reverse proxy.</a:t>
            </a:r>
            <a:endParaRPr lang="en-US" sz="950" dirty="0"/>
          </a:p>
        </p:txBody>
      </p:sp>
      <p:sp>
        <p:nvSpPr>
          <p:cNvPr id="30" name="Shape 28"/>
          <p:cNvSpPr/>
          <p:nvPr/>
        </p:nvSpPr>
        <p:spPr>
          <a:xfrm>
            <a:off x="6080760" y="2971800"/>
            <a:ext cx="2743200" cy="1737360"/>
          </a:xfrm>
          <a:prstGeom prst="roundRect">
            <a:avLst>
              <a:gd name="adj" fmla="val 4211"/>
            </a:avLst>
          </a:prstGeom>
          <a:solidFill>
            <a:srgbClr val="FFFFFF"/>
          </a:solidFill>
          <a:ln w="12700">
            <a:solidFill>
              <a:srgbClr val="E0E0E0"/>
            </a:solidFill>
            <a:prstDash val="solid"/>
          </a:ln>
          <a:effectLst>
            <a:outerShdw sx="100000" sy="100000" kx="0" ky="0" algn="bl" rotWithShape="0" blurRad="101600" dist="38100" dir="2700000">
              <a:srgbClr val="000000">
                <a:alpha val="12000"/>
              </a:srgbClr>
            </a:outerShdw>
          </a:effectLst>
        </p:spPr>
      </p:sp>
      <p:sp>
        <p:nvSpPr>
          <p:cNvPr id="31" name="Shape 29"/>
          <p:cNvSpPr/>
          <p:nvPr/>
        </p:nvSpPr>
        <p:spPr>
          <a:xfrm>
            <a:off x="6217920" y="3108960"/>
            <a:ext cx="411480" cy="411480"/>
          </a:xfrm>
          <a:prstGeom prst="ellipse">
            <a:avLst/>
          </a:prstGeom>
          <a:solidFill>
            <a:srgbClr val="2A2A2A"/>
          </a:solidFill>
          <a:ln w="12700">
            <a:solidFill>
              <a:srgbClr val="2A2A2A"/>
            </a:solidFill>
            <a:prstDash val="solid"/>
          </a:ln>
        </p:spPr>
      </p:sp>
      <p:sp>
        <p:nvSpPr>
          <p:cNvPr id="32" name="Text 30"/>
          <p:cNvSpPr/>
          <p:nvPr/>
        </p:nvSpPr>
        <p:spPr>
          <a:xfrm>
            <a:off x="6217920" y="3099816"/>
            <a:ext cx="411480" cy="411480"/>
          </a:xfrm>
          <a:prstGeom prst="rect">
            <a:avLst/>
          </a:prstGeom>
          <a:noFill/>
          <a:ln/>
        </p:spPr>
        <p:txBody>
          <a:bodyPr wrap="square" rtlCol="0" anchor="ctr"/>
          <a:lstStyle/>
          <a:p>
            <a:pPr algn="ctr" indent="0" marL="0">
              <a:buNone/>
            </a:pPr>
            <a:r>
              <a:rPr lang="en-US" sz="1600" dirty="0">
                <a:solidFill>
                  <a:srgbClr val="000000"/>
                </a:solidFill>
              </a:rPr>
              <a:t>D</a:t>
            </a:r>
            <a:endParaRPr lang="en-US" sz="1600" dirty="0"/>
          </a:p>
        </p:txBody>
      </p:sp>
      <p:sp>
        <p:nvSpPr>
          <p:cNvPr id="33" name="Text 31"/>
          <p:cNvSpPr/>
          <p:nvPr/>
        </p:nvSpPr>
        <p:spPr>
          <a:xfrm>
            <a:off x="6702552" y="3108960"/>
            <a:ext cx="2011680" cy="411480"/>
          </a:xfrm>
          <a:prstGeom prst="rect">
            <a:avLst/>
          </a:prstGeom>
          <a:noFill/>
          <a:ln/>
        </p:spPr>
        <p:txBody>
          <a:bodyPr wrap="square" rtlCol="0" anchor="ctr"/>
          <a:lstStyle/>
          <a:p>
            <a:pPr indent="0" marL="0">
              <a:buNone/>
            </a:pPr>
            <a:r>
              <a:rPr lang="en-US" sz="1200" b="1" dirty="0">
                <a:solidFill>
                  <a:srgbClr val="2A2A2A"/>
                </a:solidFill>
                <a:latin typeface="Cambria" pitchFamily="34" charset="0"/>
                <a:ea typeface="Cambria" pitchFamily="34" charset="-122"/>
                <a:cs typeface="Cambria" pitchFamily="34" charset="-120"/>
              </a:rPr>
              <a:t>Audience-Driven</a:t>
            </a:r>
            <a:endParaRPr lang="en-US" sz="1200" dirty="0"/>
          </a:p>
        </p:txBody>
      </p:sp>
      <p:sp>
        <p:nvSpPr>
          <p:cNvPr id="34" name="Text 32"/>
          <p:cNvSpPr/>
          <p:nvPr/>
        </p:nvSpPr>
        <p:spPr>
          <a:xfrm>
            <a:off x="6217920" y="3566160"/>
            <a:ext cx="2487168" cy="1051560"/>
          </a:xfrm>
          <a:prstGeom prst="rect">
            <a:avLst/>
          </a:prstGeom>
          <a:noFill/>
          <a:ln/>
        </p:spPr>
        <p:txBody>
          <a:bodyPr wrap="square" rtlCol="0" anchor="ctr"/>
          <a:lstStyle/>
          <a:p>
            <a:pPr indent="0" marL="0">
              <a:lnSpc>
                <a:spcPct val="130000"/>
              </a:lnSpc>
              <a:buNone/>
            </a:pPr>
            <a:r>
              <a:rPr lang="en-US" sz="950" dirty="0">
                <a:solidFill>
                  <a:srgbClr val="2A2A2A"/>
                </a:solidFill>
                <a:latin typeface="Calibri" pitchFamily="34" charset="0"/>
                <a:ea typeface="Calibri" pitchFamily="34" charset="-122"/>
                <a:cs typeface="Calibri" pitchFamily="34" charset="-120"/>
              </a:rPr>
              <a:t>Three audience segments: tourists (discover), hoteliers (members/statistics/laws), government (press/projects). Navigation architecture mirrors these needs.</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D3D"/>
        </a:solidFill>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E8920A"/>
          </a:solidFill>
          <a:ln w="12700">
            <a:solidFill>
              <a:srgbClr val="E8920A"/>
            </a:solidFill>
            <a:prstDash val="solid"/>
          </a:ln>
        </p:spPr>
      </p:sp>
      <p:sp>
        <p:nvSpPr>
          <p:cNvPr id="3" name="Shape 1"/>
          <p:cNvSpPr/>
          <p:nvPr/>
        </p:nvSpPr>
        <p:spPr>
          <a:xfrm>
            <a:off x="0" y="5033772"/>
            <a:ext cx="9144000" cy="109728"/>
          </a:xfrm>
          <a:prstGeom prst="rect">
            <a:avLst/>
          </a:prstGeom>
          <a:solidFill>
            <a:srgbClr val="E8920A"/>
          </a:solidFill>
          <a:ln w="12700">
            <a:solidFill>
              <a:srgbClr val="E8920A"/>
            </a:solidFill>
            <a:prstDash val="solid"/>
          </a:ln>
        </p:spPr>
      </p:sp>
      <p:sp>
        <p:nvSpPr>
          <p:cNvPr id="4" name="Text 2"/>
          <p:cNvSpPr/>
          <p:nvPr/>
        </p:nvSpPr>
        <p:spPr>
          <a:xfrm>
            <a:off x="457200" y="640080"/>
            <a:ext cx="8229600" cy="914400"/>
          </a:xfrm>
          <a:prstGeom prst="rect">
            <a:avLst/>
          </a:prstGeom>
          <a:noFill/>
          <a:ln/>
        </p:spPr>
        <p:txBody>
          <a:bodyPr wrap="square" rtlCol="0" anchor="ctr"/>
          <a:lstStyle/>
          <a:p>
            <a:pPr algn="ctr" indent="0" marL="0">
              <a:buNone/>
            </a:pPr>
            <a:r>
              <a:rPr lang="en-US" sz="4200" b="1" i="1" dirty="0">
                <a:solidFill>
                  <a:srgbClr val="FFFFFF"/>
                </a:solidFill>
                <a:latin typeface="Cambria" pitchFamily="34" charset="0"/>
                <a:ea typeface="Cambria" pitchFamily="34" charset="-122"/>
                <a:cs typeface="Cambria" pitchFamily="34" charset="-120"/>
              </a:rPr>
              <a:t>A Brand That Is Alanya</a:t>
            </a:r>
            <a:endParaRPr lang="en-US" sz="4200" dirty="0"/>
          </a:p>
        </p:txBody>
      </p:sp>
      <p:sp>
        <p:nvSpPr>
          <p:cNvPr id="5" name="Text 3"/>
          <p:cNvSpPr/>
          <p:nvPr/>
        </p:nvSpPr>
        <p:spPr>
          <a:xfrm>
            <a:off x="914400" y="1600200"/>
            <a:ext cx="7315200" cy="411480"/>
          </a:xfrm>
          <a:prstGeom prst="rect">
            <a:avLst/>
          </a:prstGeom>
          <a:noFill/>
          <a:ln/>
        </p:spPr>
        <p:txBody>
          <a:bodyPr wrap="square" rtlCol="0" anchor="ctr"/>
          <a:lstStyle/>
          <a:p>
            <a:pPr algn="ctr" indent="0" marL="0">
              <a:buNone/>
            </a:pPr>
            <a:r>
              <a:rPr lang="en-US" sz="1500" i="1" dirty="0">
                <a:solidFill>
                  <a:srgbClr val="8AAAC0"/>
                </a:solidFill>
                <a:latin typeface="Calibri" pitchFamily="34" charset="0"/>
                <a:ea typeface="Calibri" pitchFamily="34" charset="-122"/>
                <a:cs typeface="Calibri" pitchFamily="34" charset="-120"/>
              </a:rPr>
              <a:t>Every color has a referent. Every design choice has a reason.</a:t>
            </a:r>
            <a:endParaRPr lang="en-US" sz="1500" dirty="0"/>
          </a:p>
        </p:txBody>
      </p:sp>
      <p:sp>
        <p:nvSpPr>
          <p:cNvPr id="6" name="Text 4"/>
          <p:cNvSpPr/>
          <p:nvPr/>
        </p:nvSpPr>
        <p:spPr>
          <a:xfrm>
            <a:off x="914400" y="1993392"/>
            <a:ext cx="7315200" cy="347472"/>
          </a:xfrm>
          <a:prstGeom prst="rect">
            <a:avLst/>
          </a:prstGeom>
          <a:noFill/>
          <a:ln/>
        </p:spPr>
        <p:txBody>
          <a:bodyPr wrap="square" rtlCol="0" anchor="ctr"/>
          <a:lstStyle/>
          <a:p>
            <a:pPr algn="ctr" indent="0" marL="0">
              <a:buNone/>
            </a:pPr>
            <a:r>
              <a:rPr lang="en-US" sz="1500" i="1" dirty="0">
                <a:solidFill>
                  <a:srgbClr val="8AAAC0"/>
                </a:solidFill>
                <a:latin typeface="Calibri" pitchFamily="34" charset="0"/>
                <a:ea typeface="Calibri" pitchFamily="34" charset="-122"/>
                <a:cs typeface="Calibri" pitchFamily="34" charset="-120"/>
              </a:rPr>
              <a:t>This identity is Alanya as a visual map.</a:t>
            </a:r>
            <a:endParaRPr lang="en-US" sz="1500" dirty="0"/>
          </a:p>
        </p:txBody>
      </p:sp>
      <p:sp>
        <p:nvSpPr>
          <p:cNvPr id="7" name="Shape 5"/>
          <p:cNvSpPr/>
          <p:nvPr/>
        </p:nvSpPr>
        <p:spPr>
          <a:xfrm>
            <a:off x="0" y="2487168"/>
            <a:ext cx="1524000" cy="128016"/>
          </a:xfrm>
          <a:prstGeom prst="rect">
            <a:avLst/>
          </a:prstGeom>
          <a:solidFill>
            <a:srgbClr val="1B2E5E"/>
          </a:solidFill>
          <a:ln w="12700">
            <a:solidFill>
              <a:srgbClr val="1B2E5E"/>
            </a:solidFill>
            <a:prstDash val="solid"/>
          </a:ln>
        </p:spPr>
      </p:sp>
      <p:sp>
        <p:nvSpPr>
          <p:cNvPr id="8" name="Shape 6"/>
          <p:cNvSpPr/>
          <p:nvPr/>
        </p:nvSpPr>
        <p:spPr>
          <a:xfrm>
            <a:off x="1524000" y="2487168"/>
            <a:ext cx="1524000" cy="128016"/>
          </a:xfrm>
          <a:prstGeom prst="rect">
            <a:avLst/>
          </a:prstGeom>
          <a:solidFill>
            <a:srgbClr val="1A9BC8"/>
          </a:solidFill>
          <a:ln w="12700">
            <a:solidFill>
              <a:srgbClr val="1A9BC8"/>
            </a:solidFill>
            <a:prstDash val="solid"/>
          </a:ln>
        </p:spPr>
      </p:sp>
      <p:sp>
        <p:nvSpPr>
          <p:cNvPr id="9" name="Shape 7"/>
          <p:cNvSpPr/>
          <p:nvPr/>
        </p:nvSpPr>
        <p:spPr>
          <a:xfrm>
            <a:off x="3048000" y="2487168"/>
            <a:ext cx="1524000" cy="128016"/>
          </a:xfrm>
          <a:prstGeom prst="rect">
            <a:avLst/>
          </a:prstGeom>
          <a:solidFill>
            <a:srgbClr val="C4421A"/>
          </a:solidFill>
          <a:ln w="12700">
            <a:solidFill>
              <a:srgbClr val="C4421A"/>
            </a:solidFill>
            <a:prstDash val="solid"/>
          </a:ln>
        </p:spPr>
      </p:sp>
      <p:sp>
        <p:nvSpPr>
          <p:cNvPr id="10" name="Shape 8"/>
          <p:cNvSpPr/>
          <p:nvPr/>
        </p:nvSpPr>
        <p:spPr>
          <a:xfrm>
            <a:off x="4572000" y="2487168"/>
            <a:ext cx="1524000" cy="128016"/>
          </a:xfrm>
          <a:prstGeom prst="rect">
            <a:avLst/>
          </a:prstGeom>
          <a:solidFill>
            <a:srgbClr val="E8920A"/>
          </a:solidFill>
          <a:ln w="12700">
            <a:solidFill>
              <a:srgbClr val="E8920A"/>
            </a:solidFill>
            <a:prstDash val="solid"/>
          </a:ln>
        </p:spPr>
      </p:sp>
      <p:sp>
        <p:nvSpPr>
          <p:cNvPr id="11" name="Shape 9"/>
          <p:cNvSpPr/>
          <p:nvPr/>
        </p:nvSpPr>
        <p:spPr>
          <a:xfrm>
            <a:off x="6096000" y="2487168"/>
            <a:ext cx="1524000" cy="128016"/>
          </a:xfrm>
          <a:prstGeom prst="rect">
            <a:avLst/>
          </a:prstGeom>
          <a:solidFill>
            <a:srgbClr val="5A7A3A"/>
          </a:solidFill>
          <a:ln w="12700">
            <a:solidFill>
              <a:srgbClr val="5A7A3A"/>
            </a:solidFill>
            <a:prstDash val="solid"/>
          </a:ln>
        </p:spPr>
      </p:sp>
      <p:sp>
        <p:nvSpPr>
          <p:cNvPr id="12" name="Shape 10"/>
          <p:cNvSpPr/>
          <p:nvPr/>
        </p:nvSpPr>
        <p:spPr>
          <a:xfrm>
            <a:off x="7620000" y="2487168"/>
            <a:ext cx="1524000" cy="128016"/>
          </a:xfrm>
          <a:prstGeom prst="rect">
            <a:avLst/>
          </a:prstGeom>
          <a:solidFill>
            <a:srgbClr val="F5EDD8"/>
          </a:solidFill>
          <a:ln w="12700">
            <a:solidFill>
              <a:srgbClr val="F5EDD8"/>
            </a:solidFill>
            <a:prstDash val="solid"/>
          </a:ln>
        </p:spPr>
      </p:sp>
      <p:sp>
        <p:nvSpPr>
          <p:cNvPr id="13" name="Shape 11"/>
          <p:cNvSpPr/>
          <p:nvPr/>
        </p:nvSpPr>
        <p:spPr>
          <a:xfrm>
            <a:off x="731520" y="2788920"/>
            <a:ext cx="292608" cy="292608"/>
          </a:xfrm>
          <a:prstGeom prst="ellipse">
            <a:avLst/>
          </a:prstGeom>
          <a:solidFill>
            <a:srgbClr val="1B2E5E"/>
          </a:solidFill>
          <a:ln w="12700">
            <a:solidFill>
              <a:srgbClr val="1B2E5E"/>
            </a:solidFill>
            <a:prstDash val="solid"/>
          </a:ln>
        </p:spPr>
      </p:sp>
      <p:sp>
        <p:nvSpPr>
          <p:cNvPr id="14" name="Text 12"/>
          <p:cNvSpPr/>
          <p:nvPr/>
        </p:nvSpPr>
        <p:spPr>
          <a:xfrm>
            <a:off x="502920" y="3127248"/>
            <a:ext cx="1645920" cy="320040"/>
          </a:xfrm>
          <a:prstGeom prst="rect">
            <a:avLst/>
          </a:prstGeom>
          <a:noFill/>
          <a:ln/>
        </p:spPr>
        <p:txBody>
          <a:bodyPr wrap="square" rtlCol="0" anchor="ctr"/>
          <a:lstStyle/>
          <a:p>
            <a:pPr algn="ctr" indent="0" marL="0">
              <a:buNone/>
            </a:pPr>
            <a:r>
              <a:rPr lang="en-US" sz="900" dirty="0">
                <a:solidFill>
                  <a:srgbClr val="8AAAC0"/>
                </a:solidFill>
                <a:latin typeface="Calibri" pitchFamily="34" charset="0"/>
                <a:ea typeface="Calibri" pitchFamily="34" charset="-122"/>
                <a:cs typeface="Calibri" pitchFamily="34" charset="-120"/>
              </a:rPr>
              <a:t>Vision &amp; Mission</a:t>
            </a:r>
            <a:endParaRPr lang="en-US" sz="900" dirty="0"/>
          </a:p>
        </p:txBody>
      </p:sp>
      <p:sp>
        <p:nvSpPr>
          <p:cNvPr id="15" name="Shape 13"/>
          <p:cNvSpPr/>
          <p:nvPr/>
        </p:nvSpPr>
        <p:spPr>
          <a:xfrm>
            <a:off x="2304288" y="2788920"/>
            <a:ext cx="292608" cy="292608"/>
          </a:xfrm>
          <a:prstGeom prst="ellipse">
            <a:avLst/>
          </a:prstGeom>
          <a:solidFill>
            <a:srgbClr val="1A9BC8"/>
          </a:solidFill>
          <a:ln w="12700">
            <a:solidFill>
              <a:srgbClr val="1A9BC8"/>
            </a:solidFill>
            <a:prstDash val="solid"/>
          </a:ln>
        </p:spPr>
      </p:sp>
      <p:sp>
        <p:nvSpPr>
          <p:cNvPr id="16" name="Text 14"/>
          <p:cNvSpPr/>
          <p:nvPr/>
        </p:nvSpPr>
        <p:spPr>
          <a:xfrm>
            <a:off x="2075688" y="3127248"/>
            <a:ext cx="1645920" cy="320040"/>
          </a:xfrm>
          <a:prstGeom prst="rect">
            <a:avLst/>
          </a:prstGeom>
          <a:noFill/>
          <a:ln/>
        </p:spPr>
        <p:txBody>
          <a:bodyPr wrap="square" rtlCol="0" anchor="ctr"/>
          <a:lstStyle/>
          <a:p>
            <a:pPr algn="ctr" indent="0" marL="0">
              <a:buNone/>
            </a:pPr>
            <a:r>
              <a:rPr lang="en-US" sz="900" dirty="0">
                <a:solidFill>
                  <a:srgbClr val="8AAAC0"/>
                </a:solidFill>
                <a:latin typeface="Calibri" pitchFamily="34" charset="0"/>
                <a:ea typeface="Calibri" pitchFamily="34" charset="-122"/>
                <a:cs typeface="Calibri" pitchFamily="34" charset="-120"/>
              </a:rPr>
              <a:t>Color System</a:t>
            </a:r>
            <a:endParaRPr lang="en-US" sz="900" dirty="0"/>
          </a:p>
        </p:txBody>
      </p:sp>
      <p:sp>
        <p:nvSpPr>
          <p:cNvPr id="17" name="Shape 15"/>
          <p:cNvSpPr/>
          <p:nvPr/>
        </p:nvSpPr>
        <p:spPr>
          <a:xfrm>
            <a:off x="3877056" y="2788920"/>
            <a:ext cx="292608" cy="292608"/>
          </a:xfrm>
          <a:prstGeom prst="ellipse">
            <a:avLst/>
          </a:prstGeom>
          <a:solidFill>
            <a:srgbClr val="C4421A"/>
          </a:solidFill>
          <a:ln w="12700">
            <a:solidFill>
              <a:srgbClr val="C4421A"/>
            </a:solidFill>
            <a:prstDash val="solid"/>
          </a:ln>
        </p:spPr>
      </p:sp>
      <p:sp>
        <p:nvSpPr>
          <p:cNvPr id="18" name="Text 16"/>
          <p:cNvSpPr/>
          <p:nvPr/>
        </p:nvSpPr>
        <p:spPr>
          <a:xfrm>
            <a:off x="3648456" y="3127248"/>
            <a:ext cx="1645920" cy="320040"/>
          </a:xfrm>
          <a:prstGeom prst="rect">
            <a:avLst/>
          </a:prstGeom>
          <a:noFill/>
          <a:ln/>
        </p:spPr>
        <p:txBody>
          <a:bodyPr wrap="square" rtlCol="0" anchor="ctr"/>
          <a:lstStyle/>
          <a:p>
            <a:pPr algn="ctr" indent="0" marL="0">
              <a:buNone/>
            </a:pPr>
            <a:r>
              <a:rPr lang="en-US" sz="900" dirty="0">
                <a:solidFill>
                  <a:srgbClr val="8AAAC0"/>
                </a:solidFill>
                <a:latin typeface="Calibri" pitchFamily="34" charset="0"/>
                <a:ea typeface="Calibri" pitchFamily="34" charset="-122"/>
                <a:cs typeface="Calibri" pitchFamily="34" charset="-120"/>
              </a:rPr>
              <a:t>Logo Design</a:t>
            </a:r>
            <a:endParaRPr lang="en-US" sz="900" dirty="0"/>
          </a:p>
        </p:txBody>
      </p:sp>
      <p:sp>
        <p:nvSpPr>
          <p:cNvPr id="19" name="Shape 17"/>
          <p:cNvSpPr/>
          <p:nvPr/>
        </p:nvSpPr>
        <p:spPr>
          <a:xfrm>
            <a:off x="5449824" y="2788920"/>
            <a:ext cx="292608" cy="292608"/>
          </a:xfrm>
          <a:prstGeom prst="ellipse">
            <a:avLst/>
          </a:prstGeom>
          <a:solidFill>
            <a:srgbClr val="5A7A3A"/>
          </a:solidFill>
          <a:ln w="12700">
            <a:solidFill>
              <a:srgbClr val="5A7A3A"/>
            </a:solidFill>
            <a:prstDash val="solid"/>
          </a:ln>
        </p:spPr>
      </p:sp>
      <p:sp>
        <p:nvSpPr>
          <p:cNvPr id="20" name="Text 18"/>
          <p:cNvSpPr/>
          <p:nvPr/>
        </p:nvSpPr>
        <p:spPr>
          <a:xfrm>
            <a:off x="5221224" y="3127248"/>
            <a:ext cx="1645920" cy="320040"/>
          </a:xfrm>
          <a:prstGeom prst="rect">
            <a:avLst/>
          </a:prstGeom>
          <a:noFill/>
          <a:ln/>
        </p:spPr>
        <p:txBody>
          <a:bodyPr wrap="square" rtlCol="0" anchor="ctr"/>
          <a:lstStyle/>
          <a:p>
            <a:pPr algn="ctr" indent="0" marL="0">
              <a:buNone/>
            </a:pPr>
            <a:r>
              <a:rPr lang="en-US" sz="900" dirty="0">
                <a:solidFill>
                  <a:srgbClr val="8AAAC0"/>
                </a:solidFill>
                <a:latin typeface="Calibri" pitchFamily="34" charset="0"/>
                <a:ea typeface="Calibri" pitchFamily="34" charset="-122"/>
                <a:cs typeface="Calibri" pitchFamily="34" charset="-120"/>
              </a:rPr>
              <a:t>Typography</a:t>
            </a:r>
            <a:endParaRPr lang="en-US" sz="900" dirty="0"/>
          </a:p>
        </p:txBody>
      </p:sp>
      <p:sp>
        <p:nvSpPr>
          <p:cNvPr id="21" name="Shape 19"/>
          <p:cNvSpPr/>
          <p:nvPr/>
        </p:nvSpPr>
        <p:spPr>
          <a:xfrm>
            <a:off x="7022592" y="2788920"/>
            <a:ext cx="292608" cy="292608"/>
          </a:xfrm>
          <a:prstGeom prst="ellipse">
            <a:avLst/>
          </a:prstGeom>
          <a:solidFill>
            <a:srgbClr val="E8920A"/>
          </a:solidFill>
          <a:ln w="12700">
            <a:solidFill>
              <a:srgbClr val="E8920A"/>
            </a:solidFill>
            <a:prstDash val="solid"/>
          </a:ln>
        </p:spPr>
      </p:sp>
      <p:sp>
        <p:nvSpPr>
          <p:cNvPr id="22" name="Text 20"/>
          <p:cNvSpPr/>
          <p:nvPr/>
        </p:nvSpPr>
        <p:spPr>
          <a:xfrm>
            <a:off x="6793992" y="3127248"/>
            <a:ext cx="1645920" cy="320040"/>
          </a:xfrm>
          <a:prstGeom prst="rect">
            <a:avLst/>
          </a:prstGeom>
          <a:noFill/>
          <a:ln/>
        </p:spPr>
        <p:txBody>
          <a:bodyPr wrap="square" rtlCol="0" anchor="ctr"/>
          <a:lstStyle/>
          <a:p>
            <a:pPr algn="ctr" indent="0" marL="0">
              <a:buNone/>
            </a:pPr>
            <a:r>
              <a:rPr lang="en-US" sz="900" dirty="0">
                <a:solidFill>
                  <a:srgbClr val="8AAAC0"/>
                </a:solidFill>
                <a:latin typeface="Calibri" pitchFamily="34" charset="0"/>
                <a:ea typeface="Calibri" pitchFamily="34" charset="-122"/>
                <a:cs typeface="Calibri" pitchFamily="34" charset="-120"/>
              </a:rPr>
              <a:t>Website</a:t>
            </a:r>
            <a:endParaRPr lang="en-US" sz="900" dirty="0"/>
          </a:p>
        </p:txBody>
      </p:sp>
      <p:sp>
        <p:nvSpPr>
          <p:cNvPr id="23" name="Text 21"/>
          <p:cNvSpPr/>
          <p:nvPr/>
        </p:nvSpPr>
        <p:spPr>
          <a:xfrm>
            <a:off x="914400" y="4389120"/>
            <a:ext cx="7315200" cy="347472"/>
          </a:xfrm>
          <a:prstGeom prst="rect">
            <a:avLst/>
          </a:prstGeom>
          <a:noFill/>
          <a:ln/>
        </p:spPr>
        <p:txBody>
          <a:bodyPr wrap="square" rtlCol="0" anchor="ctr"/>
          <a:lstStyle/>
          <a:p>
            <a:pPr algn="ctr" indent="0" marL="0">
              <a:buNone/>
            </a:pPr>
            <a:r>
              <a:rPr lang="en-US" sz="1100" dirty="0">
                <a:solidFill>
                  <a:srgbClr val="556677"/>
                </a:solidFill>
                <a:latin typeface="Calibri" pitchFamily="34" charset="0"/>
                <a:ea typeface="Calibri" pitchFamily="34" charset="-122"/>
                <a:cs typeface="Calibri" pitchFamily="34" charset="-120"/>
              </a:rPr>
              <a:t>ALTİD  ·  Alanya Turistik Otelciler Derneği  ·  2026</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06  Social Media Templates</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Brand-consistent post templates for all major platforms</a:t>
            </a:r>
            <a:endParaRPr lang="en-US" sz="1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Social Media Post Templates — Overview</a:t>
            </a:r>
            <a:endParaRPr lang="en-US" sz="2200" dirty="0"/>
          </a:p>
        </p:txBody>
      </p:sp>
      <p:sp>
        <p:nvSpPr>
          <p:cNvPr id="5" name="Text 3"/>
          <p:cNvSpPr/>
          <p:nvPr/>
        </p:nvSpPr>
        <p:spPr>
          <a:xfrm>
            <a:off x="411480" y="987552"/>
            <a:ext cx="8321040" cy="411480"/>
          </a:xfrm>
          <a:prstGeom prst="rect">
            <a:avLst/>
          </a:prstGeom>
          <a:noFill/>
          <a:ln/>
        </p:spPr>
        <p:txBody>
          <a:bodyPr wrap="square" rtlCol="0" anchor="ctr"/>
          <a:lstStyle/>
          <a:p>
            <a:pPr indent="0" marL="0">
              <a:lnSpc>
                <a:spcPct val="130000"/>
              </a:lnSpc>
              <a:buNone/>
            </a:pPr>
            <a:r>
              <a:rPr lang="en-US" sz="1050" dirty="0">
                <a:solidFill>
                  <a:srgbClr val="2A2A2A"/>
                </a:solidFill>
                <a:latin typeface="Calibri" pitchFamily="34" charset="0"/>
                <a:ea typeface="Calibri" pitchFamily="34" charset="-122"/>
                <a:cs typeface="Calibri" pitchFamily="34" charset="-120"/>
              </a:rPr>
              <a:t>Four ready-to-use templates apply the full ALTİD brand system — color palette, logo emblem, Cormorant Garamond / Lato typography — across every major platform format.</a:t>
            </a:r>
            <a:endParaRPr lang="en-US" sz="1050" dirty="0"/>
          </a:p>
        </p:txBody>
      </p:sp>
      <p:sp>
        <p:nvSpPr>
          <p:cNvPr id="6" name="Shape 4"/>
          <p:cNvSpPr/>
          <p:nvPr/>
        </p:nvSpPr>
        <p:spPr>
          <a:xfrm>
            <a:off x="320040" y="1481328"/>
            <a:ext cx="2103120" cy="3136392"/>
          </a:xfrm>
          <a:prstGeom prst="roundRect">
            <a:avLst>
              <a:gd name="adj" fmla="val 3043"/>
            </a:avLst>
          </a:prstGeom>
          <a:solidFill>
            <a:srgbClr val="FFFFFF"/>
          </a:solidFill>
          <a:ln w="12700">
            <a:solidFill>
              <a:srgbClr val="E4E0D8"/>
            </a:solidFill>
            <a:prstDash val="solid"/>
          </a:ln>
          <a:effectLst>
            <a:outerShdw sx="100000" sy="100000" kx="0" ky="0" algn="bl" rotWithShape="0" blurRad="101600" dist="38100" dir="2700000">
              <a:srgbClr val="000000">
                <a:alpha val="12000"/>
              </a:srgbClr>
            </a:outerShdw>
          </a:effectLst>
        </p:spPr>
      </p:sp>
      <p:sp>
        <p:nvSpPr>
          <p:cNvPr id="7" name="Shape 5"/>
          <p:cNvSpPr/>
          <p:nvPr/>
        </p:nvSpPr>
        <p:spPr>
          <a:xfrm>
            <a:off x="320040" y="1481328"/>
            <a:ext cx="2103120" cy="201168"/>
          </a:xfrm>
          <a:prstGeom prst="roundRect">
            <a:avLst>
              <a:gd name="adj" fmla="val 31818"/>
            </a:avLst>
          </a:prstGeom>
          <a:solidFill>
            <a:srgbClr val="1A9BC8"/>
          </a:solidFill>
          <a:ln w="12700">
            <a:solidFill>
              <a:srgbClr val="1A9BC8"/>
            </a:solidFill>
            <a:prstDash val="solid"/>
          </a:ln>
        </p:spPr>
      </p:sp>
      <p:sp>
        <p:nvSpPr>
          <p:cNvPr id="8" name="Shape 6"/>
          <p:cNvSpPr/>
          <p:nvPr/>
        </p:nvSpPr>
        <p:spPr>
          <a:xfrm>
            <a:off x="320040" y="1572768"/>
            <a:ext cx="2103120" cy="109728"/>
          </a:xfrm>
          <a:prstGeom prst="rect">
            <a:avLst/>
          </a:prstGeom>
          <a:solidFill>
            <a:srgbClr val="1A9BC8"/>
          </a:solidFill>
          <a:ln w="12700">
            <a:solidFill>
              <a:srgbClr val="1A9BC8"/>
            </a:solidFill>
            <a:prstDash val="solid"/>
          </a:ln>
        </p:spPr>
      </p:sp>
      <p:pic>
        <p:nvPicPr>
          <p:cNvPr id="9" name="Image 0" descr="/sessions/inspiring-vigilant-dijkstra/mnt/outputs/template_instagram_square.png">    </p:cNvPr>
          <p:cNvPicPr>
            <a:picLocks noChangeAspect="1"/>
          </p:cNvPicPr>
          <p:nvPr/>
        </p:nvPicPr>
        <p:blipFill>
          <a:blip r:embed="rId1"/>
          <a:stretch>
            <a:fillRect/>
          </a:stretch>
        </p:blipFill>
        <p:spPr>
          <a:xfrm>
            <a:off x="662940" y="1508760"/>
            <a:ext cx="1417320" cy="1417320"/>
          </a:xfrm>
          <a:prstGeom prst="rect">
            <a:avLst/>
          </a:prstGeom>
        </p:spPr>
      </p:pic>
      <p:sp>
        <p:nvSpPr>
          <p:cNvPr id="10" name="Text 7"/>
          <p:cNvSpPr/>
          <p:nvPr/>
        </p:nvSpPr>
        <p:spPr>
          <a:xfrm>
            <a:off x="411480" y="2971800"/>
            <a:ext cx="1920240" cy="274320"/>
          </a:xfrm>
          <a:prstGeom prst="rect">
            <a:avLst/>
          </a:prstGeom>
          <a:noFill/>
          <a:ln/>
        </p:spPr>
        <p:txBody>
          <a:bodyPr wrap="square" rtlCol="0" anchor="ctr"/>
          <a:lstStyle/>
          <a:p>
            <a:pPr algn="ctr" indent="0" marL="0">
              <a:buNone/>
            </a:pPr>
            <a:r>
              <a:rPr lang="en-US" sz="1000" b="1" dirty="0">
                <a:solidFill>
                  <a:srgbClr val="1A9BC8"/>
                </a:solidFill>
                <a:latin typeface="Cambria" pitchFamily="34" charset="0"/>
                <a:ea typeface="Cambria" pitchFamily="34" charset="-122"/>
                <a:cs typeface="Cambria" pitchFamily="34" charset="-120"/>
              </a:rPr>
              <a:t>Instagram Square</a:t>
            </a:r>
            <a:endParaRPr lang="en-US" sz="1000" dirty="0"/>
          </a:p>
        </p:txBody>
      </p:sp>
      <p:sp>
        <p:nvSpPr>
          <p:cNvPr id="11" name="Text 8"/>
          <p:cNvSpPr/>
          <p:nvPr/>
        </p:nvSpPr>
        <p:spPr>
          <a:xfrm>
            <a:off x="411480" y="3246120"/>
            <a:ext cx="1920240" cy="201168"/>
          </a:xfrm>
          <a:prstGeom prst="rect">
            <a:avLst/>
          </a:prstGeom>
          <a:noFill/>
          <a:ln/>
        </p:spPr>
        <p:txBody>
          <a:bodyPr wrap="square" rtlCol="0" anchor="ctr"/>
          <a:lstStyle/>
          <a:p>
            <a:pPr algn="ctr" indent="0" marL="0">
              <a:buNone/>
            </a:pPr>
            <a:r>
              <a:rPr lang="en-US" sz="800" b="1" dirty="0">
                <a:solidFill>
                  <a:srgbClr val="888888"/>
                </a:solidFill>
                <a:latin typeface="Calibri" pitchFamily="34" charset="0"/>
                <a:ea typeface="Calibri" pitchFamily="34" charset="-122"/>
                <a:cs typeface="Calibri" pitchFamily="34" charset="-120"/>
              </a:rPr>
              <a:t>1080 × 1080 px  ·  1:1</a:t>
            </a:r>
            <a:endParaRPr lang="en-US" sz="800" dirty="0"/>
          </a:p>
        </p:txBody>
      </p:sp>
      <p:sp>
        <p:nvSpPr>
          <p:cNvPr id="12" name="Text 9"/>
          <p:cNvSpPr/>
          <p:nvPr/>
        </p:nvSpPr>
        <p:spPr>
          <a:xfrm>
            <a:off x="411480" y="3447288"/>
            <a:ext cx="1920240" cy="256032"/>
          </a:xfrm>
          <a:prstGeom prst="rect">
            <a:avLst/>
          </a:prstGeom>
          <a:noFill/>
          <a:ln/>
        </p:spPr>
        <p:txBody>
          <a:bodyPr wrap="square" rtlCol="0" anchor="ctr"/>
          <a:lstStyle/>
          <a:p>
            <a:pPr algn="ctr" indent="0" marL="0">
              <a:lnSpc>
                <a:spcPct val="120000"/>
              </a:lnSpc>
              <a:buNone/>
            </a:pPr>
            <a:r>
              <a:rPr lang="en-US" sz="750" dirty="0">
                <a:solidFill>
                  <a:srgbClr val="2A2A2A"/>
                </a:solidFill>
                <a:latin typeface="Calibri" pitchFamily="34" charset="0"/>
                <a:ea typeface="Calibri" pitchFamily="34" charset="-122"/>
                <a:cs typeface="Calibri" pitchFamily="34" charset="-120"/>
              </a:rPr>
              <a:t>Instagram Feed  ·  Facebook Feed</a:t>
            </a:r>
            <a:endParaRPr lang="en-US" sz="750" dirty="0"/>
          </a:p>
        </p:txBody>
      </p:sp>
      <p:sp>
        <p:nvSpPr>
          <p:cNvPr id="13" name="Text 10"/>
          <p:cNvSpPr/>
          <p:nvPr/>
        </p:nvSpPr>
        <p:spPr>
          <a:xfrm>
            <a:off x="411480" y="3721608"/>
            <a:ext cx="1920240" cy="329184"/>
          </a:xfrm>
          <a:prstGeom prst="rect">
            <a:avLst/>
          </a:prstGeom>
          <a:noFill/>
          <a:ln/>
        </p:spPr>
        <p:txBody>
          <a:bodyPr wrap="square" rtlCol="0" anchor="ctr"/>
          <a:lstStyle/>
          <a:p>
            <a:pPr algn="ctr" indent="0" marL="0">
              <a:lnSpc>
                <a:spcPct val="120000"/>
              </a:lnSpc>
              <a:buNone/>
            </a:pPr>
            <a:r>
              <a:rPr lang="en-US" sz="750" i="1" dirty="0">
                <a:solidFill>
                  <a:srgbClr val="888888"/>
                </a:solidFill>
                <a:latin typeface="Calibri" pitchFamily="34" charset="0"/>
                <a:ea typeface="Calibri" pitchFamily="34" charset="-122"/>
                <a:cs typeface="Calibri" pitchFamily="34" charset="-120"/>
              </a:rPr>
              <a:t>Tourism scenes, event announcements, member spotlights</a:t>
            </a:r>
            <a:endParaRPr lang="en-US" sz="750" dirty="0"/>
          </a:p>
        </p:txBody>
      </p:sp>
      <p:sp>
        <p:nvSpPr>
          <p:cNvPr id="14" name="Shape 11"/>
          <p:cNvSpPr/>
          <p:nvPr/>
        </p:nvSpPr>
        <p:spPr>
          <a:xfrm>
            <a:off x="2514600" y="1481328"/>
            <a:ext cx="2103120" cy="3136392"/>
          </a:xfrm>
          <a:prstGeom prst="roundRect">
            <a:avLst>
              <a:gd name="adj" fmla="val 3043"/>
            </a:avLst>
          </a:prstGeom>
          <a:solidFill>
            <a:srgbClr val="FFFFFF"/>
          </a:solidFill>
          <a:ln w="12700">
            <a:solidFill>
              <a:srgbClr val="E4E0D8"/>
            </a:solidFill>
            <a:prstDash val="solid"/>
          </a:ln>
          <a:effectLst>
            <a:outerShdw sx="100000" sy="100000" kx="0" ky="0" algn="bl" rotWithShape="0" blurRad="101600" dist="38100" dir="2700000">
              <a:srgbClr val="000000">
                <a:alpha val="12000"/>
              </a:srgbClr>
            </a:outerShdw>
          </a:effectLst>
        </p:spPr>
      </p:sp>
      <p:sp>
        <p:nvSpPr>
          <p:cNvPr id="15" name="Shape 12"/>
          <p:cNvSpPr/>
          <p:nvPr/>
        </p:nvSpPr>
        <p:spPr>
          <a:xfrm>
            <a:off x="2514600" y="1481328"/>
            <a:ext cx="2103120" cy="201168"/>
          </a:xfrm>
          <a:prstGeom prst="roundRect">
            <a:avLst>
              <a:gd name="adj" fmla="val 31818"/>
            </a:avLst>
          </a:prstGeom>
          <a:solidFill>
            <a:srgbClr val="C4421A"/>
          </a:solidFill>
          <a:ln w="12700">
            <a:solidFill>
              <a:srgbClr val="C4421A"/>
            </a:solidFill>
            <a:prstDash val="solid"/>
          </a:ln>
        </p:spPr>
      </p:sp>
      <p:sp>
        <p:nvSpPr>
          <p:cNvPr id="16" name="Shape 13"/>
          <p:cNvSpPr/>
          <p:nvPr/>
        </p:nvSpPr>
        <p:spPr>
          <a:xfrm>
            <a:off x="2514600" y="1572768"/>
            <a:ext cx="2103120" cy="109728"/>
          </a:xfrm>
          <a:prstGeom prst="rect">
            <a:avLst/>
          </a:prstGeom>
          <a:solidFill>
            <a:srgbClr val="C4421A"/>
          </a:solidFill>
          <a:ln w="12700">
            <a:solidFill>
              <a:srgbClr val="C4421A"/>
            </a:solidFill>
            <a:prstDash val="solid"/>
          </a:ln>
        </p:spPr>
      </p:sp>
      <p:pic>
        <p:nvPicPr>
          <p:cNvPr id="17" name="Image 1" descr="/sessions/inspiring-vigilant-dijkstra/mnt/outputs/template_instagram_story.png">    </p:cNvPr>
          <p:cNvPicPr>
            <a:picLocks noChangeAspect="1"/>
          </p:cNvPicPr>
          <p:nvPr/>
        </p:nvPicPr>
        <p:blipFill>
          <a:blip r:embed="rId2"/>
          <a:stretch>
            <a:fillRect/>
          </a:stretch>
        </p:blipFill>
        <p:spPr>
          <a:xfrm>
            <a:off x="3167539" y="1508760"/>
            <a:ext cx="797243" cy="1417320"/>
          </a:xfrm>
          <a:prstGeom prst="rect">
            <a:avLst/>
          </a:prstGeom>
        </p:spPr>
      </p:pic>
      <p:sp>
        <p:nvSpPr>
          <p:cNvPr id="18" name="Text 14"/>
          <p:cNvSpPr/>
          <p:nvPr/>
        </p:nvSpPr>
        <p:spPr>
          <a:xfrm>
            <a:off x="2606040" y="2971800"/>
            <a:ext cx="1920240" cy="274320"/>
          </a:xfrm>
          <a:prstGeom prst="rect">
            <a:avLst/>
          </a:prstGeom>
          <a:noFill/>
          <a:ln/>
        </p:spPr>
        <p:txBody>
          <a:bodyPr wrap="square" rtlCol="0" anchor="ctr"/>
          <a:lstStyle/>
          <a:p>
            <a:pPr algn="ctr" indent="0" marL="0">
              <a:buNone/>
            </a:pPr>
            <a:r>
              <a:rPr lang="en-US" sz="1000" b="1" dirty="0">
                <a:solidFill>
                  <a:srgbClr val="C4421A"/>
                </a:solidFill>
                <a:latin typeface="Cambria" pitchFamily="34" charset="0"/>
                <a:ea typeface="Cambria" pitchFamily="34" charset="-122"/>
                <a:cs typeface="Cambria" pitchFamily="34" charset="-120"/>
              </a:rPr>
              <a:t>Instagram Story</a:t>
            </a:r>
            <a:endParaRPr lang="en-US" sz="1000" dirty="0"/>
          </a:p>
        </p:txBody>
      </p:sp>
      <p:sp>
        <p:nvSpPr>
          <p:cNvPr id="19" name="Text 15"/>
          <p:cNvSpPr/>
          <p:nvPr/>
        </p:nvSpPr>
        <p:spPr>
          <a:xfrm>
            <a:off x="2606040" y="3246120"/>
            <a:ext cx="1920240" cy="201168"/>
          </a:xfrm>
          <a:prstGeom prst="rect">
            <a:avLst/>
          </a:prstGeom>
          <a:noFill/>
          <a:ln/>
        </p:spPr>
        <p:txBody>
          <a:bodyPr wrap="square" rtlCol="0" anchor="ctr"/>
          <a:lstStyle/>
          <a:p>
            <a:pPr algn="ctr" indent="0" marL="0">
              <a:buNone/>
            </a:pPr>
            <a:r>
              <a:rPr lang="en-US" sz="800" b="1" dirty="0">
                <a:solidFill>
                  <a:srgbClr val="888888"/>
                </a:solidFill>
                <a:latin typeface="Calibri" pitchFamily="34" charset="0"/>
                <a:ea typeface="Calibri" pitchFamily="34" charset="-122"/>
                <a:cs typeface="Calibri" pitchFamily="34" charset="-120"/>
              </a:rPr>
              <a:t>1080 × 1920 px  ·  9:16</a:t>
            </a:r>
            <a:endParaRPr lang="en-US" sz="800" dirty="0"/>
          </a:p>
        </p:txBody>
      </p:sp>
      <p:sp>
        <p:nvSpPr>
          <p:cNvPr id="20" name="Text 16"/>
          <p:cNvSpPr/>
          <p:nvPr/>
        </p:nvSpPr>
        <p:spPr>
          <a:xfrm>
            <a:off x="2606040" y="3447288"/>
            <a:ext cx="1920240" cy="256032"/>
          </a:xfrm>
          <a:prstGeom prst="rect">
            <a:avLst/>
          </a:prstGeom>
          <a:noFill/>
          <a:ln/>
        </p:spPr>
        <p:txBody>
          <a:bodyPr wrap="square" rtlCol="0" anchor="ctr"/>
          <a:lstStyle/>
          <a:p>
            <a:pPr algn="ctr" indent="0" marL="0">
              <a:lnSpc>
                <a:spcPct val="120000"/>
              </a:lnSpc>
              <a:buNone/>
            </a:pPr>
            <a:r>
              <a:rPr lang="en-US" sz="750" dirty="0">
                <a:solidFill>
                  <a:srgbClr val="2A2A2A"/>
                </a:solidFill>
                <a:latin typeface="Calibri" pitchFamily="34" charset="0"/>
                <a:ea typeface="Calibri" pitchFamily="34" charset="-122"/>
                <a:cs typeface="Calibri" pitchFamily="34" charset="-120"/>
              </a:rPr>
              <a:t>Instagram Stories  ·  Facebook Stories  ·  WhatsApp Status</a:t>
            </a:r>
            <a:endParaRPr lang="en-US" sz="750" dirty="0"/>
          </a:p>
        </p:txBody>
      </p:sp>
      <p:sp>
        <p:nvSpPr>
          <p:cNvPr id="21" name="Text 17"/>
          <p:cNvSpPr/>
          <p:nvPr/>
        </p:nvSpPr>
        <p:spPr>
          <a:xfrm>
            <a:off x="2606040" y="3721608"/>
            <a:ext cx="1920240" cy="329184"/>
          </a:xfrm>
          <a:prstGeom prst="rect">
            <a:avLst/>
          </a:prstGeom>
          <a:noFill/>
          <a:ln/>
        </p:spPr>
        <p:txBody>
          <a:bodyPr wrap="square" rtlCol="0" anchor="ctr"/>
          <a:lstStyle/>
          <a:p>
            <a:pPr algn="ctr" indent="0" marL="0">
              <a:lnSpc>
                <a:spcPct val="120000"/>
              </a:lnSpc>
              <a:buNone/>
            </a:pPr>
            <a:r>
              <a:rPr lang="en-US" sz="750" i="1" dirty="0">
                <a:solidFill>
                  <a:srgbClr val="888888"/>
                </a:solidFill>
                <a:latin typeface="Calibri" pitchFamily="34" charset="0"/>
                <a:ea typeface="Calibri" pitchFamily="34" charset="-122"/>
                <a:cs typeface="Calibri" pitchFamily="34" charset="-120"/>
              </a:rPr>
              <a:t>Time-sensitive updates, event promotions, tourism highlights</a:t>
            </a:r>
            <a:endParaRPr lang="en-US" sz="750" dirty="0"/>
          </a:p>
        </p:txBody>
      </p:sp>
      <p:sp>
        <p:nvSpPr>
          <p:cNvPr id="22" name="Shape 18"/>
          <p:cNvSpPr/>
          <p:nvPr/>
        </p:nvSpPr>
        <p:spPr>
          <a:xfrm>
            <a:off x="4709160" y="1481328"/>
            <a:ext cx="2103120" cy="3136392"/>
          </a:xfrm>
          <a:prstGeom prst="roundRect">
            <a:avLst>
              <a:gd name="adj" fmla="val 3043"/>
            </a:avLst>
          </a:prstGeom>
          <a:solidFill>
            <a:srgbClr val="FFFFFF"/>
          </a:solidFill>
          <a:ln w="12700">
            <a:solidFill>
              <a:srgbClr val="E4E0D8"/>
            </a:solidFill>
            <a:prstDash val="solid"/>
          </a:ln>
          <a:effectLst>
            <a:outerShdw sx="100000" sy="100000" kx="0" ky="0" algn="bl" rotWithShape="0" blurRad="101600" dist="38100" dir="2700000">
              <a:srgbClr val="000000">
                <a:alpha val="12000"/>
              </a:srgbClr>
            </a:outerShdw>
          </a:effectLst>
        </p:spPr>
      </p:sp>
      <p:sp>
        <p:nvSpPr>
          <p:cNvPr id="23" name="Shape 19"/>
          <p:cNvSpPr/>
          <p:nvPr/>
        </p:nvSpPr>
        <p:spPr>
          <a:xfrm>
            <a:off x="4709160" y="1481328"/>
            <a:ext cx="2103120" cy="201168"/>
          </a:xfrm>
          <a:prstGeom prst="roundRect">
            <a:avLst>
              <a:gd name="adj" fmla="val 31818"/>
            </a:avLst>
          </a:prstGeom>
          <a:solidFill>
            <a:srgbClr val="1B2E5E"/>
          </a:solidFill>
          <a:ln w="12700">
            <a:solidFill>
              <a:srgbClr val="1B2E5E"/>
            </a:solidFill>
            <a:prstDash val="solid"/>
          </a:ln>
        </p:spPr>
      </p:sp>
      <p:sp>
        <p:nvSpPr>
          <p:cNvPr id="24" name="Shape 20"/>
          <p:cNvSpPr/>
          <p:nvPr/>
        </p:nvSpPr>
        <p:spPr>
          <a:xfrm>
            <a:off x="4709160" y="1572768"/>
            <a:ext cx="2103120" cy="109728"/>
          </a:xfrm>
          <a:prstGeom prst="rect">
            <a:avLst/>
          </a:prstGeom>
          <a:solidFill>
            <a:srgbClr val="1B2E5E"/>
          </a:solidFill>
          <a:ln w="12700">
            <a:solidFill>
              <a:srgbClr val="1B2E5E"/>
            </a:solidFill>
            <a:prstDash val="solid"/>
          </a:ln>
        </p:spPr>
      </p:sp>
      <p:pic>
        <p:nvPicPr>
          <p:cNvPr id="25" name="Image 2" descr="/sessions/inspiring-vigilant-dijkstra/mnt/outputs/template_facebook_linkedin.png">    </p:cNvPr>
          <p:cNvPicPr>
            <a:picLocks noChangeAspect="1"/>
          </p:cNvPicPr>
          <p:nvPr/>
        </p:nvPicPr>
        <p:blipFill>
          <a:blip r:embed="rId3"/>
          <a:stretch>
            <a:fillRect/>
          </a:stretch>
        </p:blipFill>
        <p:spPr>
          <a:xfrm>
            <a:off x="4709160" y="1665351"/>
            <a:ext cx="2103120" cy="1104138"/>
          </a:xfrm>
          <a:prstGeom prst="rect">
            <a:avLst/>
          </a:prstGeom>
        </p:spPr>
      </p:pic>
      <p:sp>
        <p:nvSpPr>
          <p:cNvPr id="26" name="Text 21"/>
          <p:cNvSpPr/>
          <p:nvPr/>
        </p:nvSpPr>
        <p:spPr>
          <a:xfrm>
            <a:off x="4800600" y="2971800"/>
            <a:ext cx="1920240" cy="274320"/>
          </a:xfrm>
          <a:prstGeom prst="rect">
            <a:avLst/>
          </a:prstGeom>
          <a:noFill/>
          <a:ln/>
        </p:spPr>
        <p:txBody>
          <a:bodyPr wrap="square" rtlCol="0" anchor="ctr"/>
          <a:lstStyle/>
          <a:p>
            <a:pPr algn="ctr" indent="0" marL="0">
              <a:buNone/>
            </a:pPr>
            <a:r>
              <a:rPr lang="en-US" sz="1000" b="1" dirty="0">
                <a:solidFill>
                  <a:srgbClr val="1B2E5E"/>
                </a:solidFill>
                <a:latin typeface="Cambria" pitchFamily="34" charset="0"/>
                <a:ea typeface="Cambria" pitchFamily="34" charset="-122"/>
                <a:cs typeface="Cambria" pitchFamily="34" charset="-120"/>
              </a:rPr>
              <a:t>Facebook / LinkedIn</a:t>
            </a:r>
            <a:endParaRPr lang="en-US" sz="1000" dirty="0"/>
          </a:p>
        </p:txBody>
      </p:sp>
      <p:sp>
        <p:nvSpPr>
          <p:cNvPr id="27" name="Text 22"/>
          <p:cNvSpPr/>
          <p:nvPr/>
        </p:nvSpPr>
        <p:spPr>
          <a:xfrm>
            <a:off x="4800600" y="3246120"/>
            <a:ext cx="1920240" cy="201168"/>
          </a:xfrm>
          <a:prstGeom prst="rect">
            <a:avLst/>
          </a:prstGeom>
          <a:noFill/>
          <a:ln/>
        </p:spPr>
        <p:txBody>
          <a:bodyPr wrap="square" rtlCol="0" anchor="ctr"/>
          <a:lstStyle/>
          <a:p>
            <a:pPr algn="ctr" indent="0" marL="0">
              <a:buNone/>
            </a:pPr>
            <a:r>
              <a:rPr lang="en-US" sz="800" b="1" dirty="0">
                <a:solidFill>
                  <a:srgbClr val="888888"/>
                </a:solidFill>
                <a:latin typeface="Calibri" pitchFamily="34" charset="0"/>
                <a:ea typeface="Calibri" pitchFamily="34" charset="-122"/>
                <a:cs typeface="Calibri" pitchFamily="34" charset="-120"/>
              </a:rPr>
              <a:t>1200 × 630 px  ·  1.91:1</a:t>
            </a:r>
            <a:endParaRPr lang="en-US" sz="800" dirty="0"/>
          </a:p>
        </p:txBody>
      </p:sp>
      <p:sp>
        <p:nvSpPr>
          <p:cNvPr id="28" name="Text 23"/>
          <p:cNvSpPr/>
          <p:nvPr/>
        </p:nvSpPr>
        <p:spPr>
          <a:xfrm>
            <a:off x="4800600" y="3447288"/>
            <a:ext cx="1920240" cy="256032"/>
          </a:xfrm>
          <a:prstGeom prst="rect">
            <a:avLst/>
          </a:prstGeom>
          <a:noFill/>
          <a:ln/>
        </p:spPr>
        <p:txBody>
          <a:bodyPr wrap="square" rtlCol="0" anchor="ctr"/>
          <a:lstStyle/>
          <a:p>
            <a:pPr algn="ctr" indent="0" marL="0">
              <a:lnSpc>
                <a:spcPct val="120000"/>
              </a:lnSpc>
              <a:buNone/>
            </a:pPr>
            <a:r>
              <a:rPr lang="en-US" sz="750" dirty="0">
                <a:solidFill>
                  <a:srgbClr val="2A2A2A"/>
                </a:solidFill>
                <a:latin typeface="Calibri" pitchFamily="34" charset="0"/>
                <a:ea typeface="Calibri" pitchFamily="34" charset="-122"/>
                <a:cs typeface="Calibri" pitchFamily="34" charset="-120"/>
              </a:rPr>
              <a:t>Facebook Feed  ·  LinkedIn Feed  ·  FB Event Cover</a:t>
            </a:r>
            <a:endParaRPr lang="en-US" sz="750" dirty="0"/>
          </a:p>
        </p:txBody>
      </p:sp>
      <p:sp>
        <p:nvSpPr>
          <p:cNvPr id="29" name="Text 24"/>
          <p:cNvSpPr/>
          <p:nvPr/>
        </p:nvSpPr>
        <p:spPr>
          <a:xfrm>
            <a:off x="4800600" y="3721608"/>
            <a:ext cx="1920240" cy="329184"/>
          </a:xfrm>
          <a:prstGeom prst="rect">
            <a:avLst/>
          </a:prstGeom>
          <a:noFill/>
          <a:ln/>
        </p:spPr>
        <p:txBody>
          <a:bodyPr wrap="square" rtlCol="0" anchor="ctr"/>
          <a:lstStyle/>
          <a:p>
            <a:pPr algn="ctr" indent="0" marL="0">
              <a:lnSpc>
                <a:spcPct val="120000"/>
              </a:lnSpc>
              <a:buNone/>
            </a:pPr>
            <a:r>
              <a:rPr lang="en-US" sz="750" i="1" dirty="0">
                <a:solidFill>
                  <a:srgbClr val="888888"/>
                </a:solidFill>
                <a:latin typeface="Calibri" pitchFamily="34" charset="0"/>
                <a:ea typeface="Calibri" pitchFamily="34" charset="-122"/>
                <a:cs typeface="Calibri" pitchFamily="34" charset="-120"/>
              </a:rPr>
              <a:t>Institutional announcements, press releases, sector news</a:t>
            </a:r>
            <a:endParaRPr lang="en-US" sz="750" dirty="0"/>
          </a:p>
        </p:txBody>
      </p:sp>
      <p:sp>
        <p:nvSpPr>
          <p:cNvPr id="30" name="Shape 25"/>
          <p:cNvSpPr/>
          <p:nvPr/>
        </p:nvSpPr>
        <p:spPr>
          <a:xfrm>
            <a:off x="6903720" y="1481328"/>
            <a:ext cx="2103120" cy="3136392"/>
          </a:xfrm>
          <a:prstGeom prst="roundRect">
            <a:avLst>
              <a:gd name="adj" fmla="val 3043"/>
            </a:avLst>
          </a:prstGeom>
          <a:solidFill>
            <a:srgbClr val="FFFFFF"/>
          </a:solidFill>
          <a:ln w="12700">
            <a:solidFill>
              <a:srgbClr val="E4E0D8"/>
            </a:solidFill>
            <a:prstDash val="solid"/>
          </a:ln>
          <a:effectLst>
            <a:outerShdw sx="100000" sy="100000" kx="0" ky="0" algn="bl" rotWithShape="0" blurRad="101600" dist="38100" dir="2700000">
              <a:srgbClr val="000000">
                <a:alpha val="12000"/>
              </a:srgbClr>
            </a:outerShdw>
          </a:effectLst>
        </p:spPr>
      </p:sp>
      <p:sp>
        <p:nvSpPr>
          <p:cNvPr id="31" name="Shape 26"/>
          <p:cNvSpPr/>
          <p:nvPr/>
        </p:nvSpPr>
        <p:spPr>
          <a:xfrm>
            <a:off x="6903720" y="1481328"/>
            <a:ext cx="2103120" cy="201168"/>
          </a:xfrm>
          <a:prstGeom prst="roundRect">
            <a:avLst>
              <a:gd name="adj" fmla="val 31818"/>
            </a:avLst>
          </a:prstGeom>
          <a:solidFill>
            <a:srgbClr val="5A7A3A"/>
          </a:solidFill>
          <a:ln w="12700">
            <a:solidFill>
              <a:srgbClr val="5A7A3A"/>
            </a:solidFill>
            <a:prstDash val="solid"/>
          </a:ln>
        </p:spPr>
      </p:sp>
      <p:sp>
        <p:nvSpPr>
          <p:cNvPr id="32" name="Shape 27"/>
          <p:cNvSpPr/>
          <p:nvPr/>
        </p:nvSpPr>
        <p:spPr>
          <a:xfrm>
            <a:off x="6903720" y="1572768"/>
            <a:ext cx="2103120" cy="109728"/>
          </a:xfrm>
          <a:prstGeom prst="rect">
            <a:avLst/>
          </a:prstGeom>
          <a:solidFill>
            <a:srgbClr val="5A7A3A"/>
          </a:solidFill>
          <a:ln w="12700">
            <a:solidFill>
              <a:srgbClr val="5A7A3A"/>
            </a:solidFill>
            <a:prstDash val="solid"/>
          </a:ln>
        </p:spPr>
      </p:sp>
      <p:pic>
        <p:nvPicPr>
          <p:cNvPr id="33" name="Image 3" descr="/sessions/inspiring-vigilant-dijkstra/mnt/outputs/template_twitter_x.png">    </p:cNvPr>
          <p:cNvPicPr>
            <a:picLocks noChangeAspect="1"/>
          </p:cNvPicPr>
          <p:nvPr/>
        </p:nvPicPr>
        <p:blipFill>
          <a:blip r:embed="rId4"/>
          <a:stretch>
            <a:fillRect/>
          </a:stretch>
        </p:blipFill>
        <p:spPr>
          <a:xfrm>
            <a:off x="6903720" y="1625918"/>
            <a:ext cx="2103120" cy="1183005"/>
          </a:xfrm>
          <a:prstGeom prst="rect">
            <a:avLst/>
          </a:prstGeom>
        </p:spPr>
      </p:pic>
      <p:sp>
        <p:nvSpPr>
          <p:cNvPr id="34" name="Text 28"/>
          <p:cNvSpPr/>
          <p:nvPr/>
        </p:nvSpPr>
        <p:spPr>
          <a:xfrm>
            <a:off x="6995160" y="2971800"/>
            <a:ext cx="1920240" cy="274320"/>
          </a:xfrm>
          <a:prstGeom prst="rect">
            <a:avLst/>
          </a:prstGeom>
          <a:noFill/>
          <a:ln/>
        </p:spPr>
        <p:txBody>
          <a:bodyPr wrap="square" rtlCol="0" anchor="ctr"/>
          <a:lstStyle/>
          <a:p>
            <a:pPr algn="ctr" indent="0" marL="0">
              <a:buNone/>
            </a:pPr>
            <a:r>
              <a:rPr lang="en-US" sz="1000" b="1" dirty="0">
                <a:solidFill>
                  <a:srgbClr val="5A7A3A"/>
                </a:solidFill>
                <a:latin typeface="Cambria" pitchFamily="34" charset="0"/>
                <a:ea typeface="Cambria" pitchFamily="34" charset="-122"/>
                <a:cs typeface="Cambria" pitchFamily="34" charset="-120"/>
              </a:rPr>
              <a:t>Twitter / X</a:t>
            </a:r>
            <a:endParaRPr lang="en-US" sz="1000" dirty="0"/>
          </a:p>
        </p:txBody>
      </p:sp>
      <p:sp>
        <p:nvSpPr>
          <p:cNvPr id="35" name="Text 29"/>
          <p:cNvSpPr/>
          <p:nvPr/>
        </p:nvSpPr>
        <p:spPr>
          <a:xfrm>
            <a:off x="6995160" y="3246120"/>
            <a:ext cx="1920240" cy="201168"/>
          </a:xfrm>
          <a:prstGeom prst="rect">
            <a:avLst/>
          </a:prstGeom>
          <a:noFill/>
          <a:ln/>
        </p:spPr>
        <p:txBody>
          <a:bodyPr wrap="square" rtlCol="0" anchor="ctr"/>
          <a:lstStyle/>
          <a:p>
            <a:pPr algn="ctr" indent="0" marL="0">
              <a:buNone/>
            </a:pPr>
            <a:r>
              <a:rPr lang="en-US" sz="800" b="1" dirty="0">
                <a:solidFill>
                  <a:srgbClr val="888888"/>
                </a:solidFill>
                <a:latin typeface="Calibri" pitchFamily="34" charset="0"/>
                <a:ea typeface="Calibri" pitchFamily="34" charset="-122"/>
                <a:cs typeface="Calibri" pitchFamily="34" charset="-120"/>
              </a:rPr>
              <a:t>1200 × 675 px  ·  16:9</a:t>
            </a:r>
            <a:endParaRPr lang="en-US" sz="800" dirty="0"/>
          </a:p>
        </p:txBody>
      </p:sp>
      <p:sp>
        <p:nvSpPr>
          <p:cNvPr id="36" name="Text 30"/>
          <p:cNvSpPr/>
          <p:nvPr/>
        </p:nvSpPr>
        <p:spPr>
          <a:xfrm>
            <a:off x="6995160" y="3447288"/>
            <a:ext cx="1920240" cy="256032"/>
          </a:xfrm>
          <a:prstGeom prst="rect">
            <a:avLst/>
          </a:prstGeom>
          <a:noFill/>
          <a:ln/>
        </p:spPr>
        <p:txBody>
          <a:bodyPr wrap="square" rtlCol="0" anchor="ctr"/>
          <a:lstStyle/>
          <a:p>
            <a:pPr algn="ctr" indent="0" marL="0">
              <a:lnSpc>
                <a:spcPct val="120000"/>
              </a:lnSpc>
              <a:buNone/>
            </a:pPr>
            <a:r>
              <a:rPr lang="en-US" sz="750" dirty="0">
                <a:solidFill>
                  <a:srgbClr val="2A2A2A"/>
                </a:solidFill>
                <a:latin typeface="Calibri" pitchFamily="34" charset="0"/>
                <a:ea typeface="Calibri" pitchFamily="34" charset="-122"/>
                <a:cs typeface="Calibri" pitchFamily="34" charset="-120"/>
              </a:rPr>
              <a:t>Twitter / X  ·  YouTube Thumbnail</a:t>
            </a:r>
            <a:endParaRPr lang="en-US" sz="750" dirty="0"/>
          </a:p>
        </p:txBody>
      </p:sp>
      <p:sp>
        <p:nvSpPr>
          <p:cNvPr id="37" name="Text 31"/>
          <p:cNvSpPr/>
          <p:nvPr/>
        </p:nvSpPr>
        <p:spPr>
          <a:xfrm>
            <a:off x="6995160" y="3721608"/>
            <a:ext cx="1920240" cy="329184"/>
          </a:xfrm>
          <a:prstGeom prst="rect">
            <a:avLst/>
          </a:prstGeom>
          <a:noFill/>
          <a:ln/>
        </p:spPr>
        <p:txBody>
          <a:bodyPr wrap="square" rtlCol="0" anchor="ctr"/>
          <a:lstStyle/>
          <a:p>
            <a:pPr algn="ctr" indent="0" marL="0">
              <a:lnSpc>
                <a:spcPct val="120000"/>
              </a:lnSpc>
              <a:buNone/>
            </a:pPr>
            <a:r>
              <a:rPr lang="en-US" sz="750" i="1" dirty="0">
                <a:solidFill>
                  <a:srgbClr val="888888"/>
                </a:solidFill>
                <a:latin typeface="Calibri" pitchFamily="34" charset="0"/>
                <a:ea typeface="Calibri" pitchFamily="34" charset="-122"/>
                <a:cs typeface="Calibri" pitchFamily="34" charset="-120"/>
              </a:rPr>
              <a:t>Statistics, quotes, quick updates, sector data</a:t>
            </a:r>
            <a:endParaRPr lang="en-US" sz="750" dirty="0"/>
          </a:p>
        </p:txBody>
      </p:sp>
      <p:sp>
        <p:nvSpPr>
          <p:cNvPr id="38" name="Shape 32"/>
          <p:cNvSpPr/>
          <p:nvPr/>
        </p:nvSpPr>
        <p:spPr>
          <a:xfrm>
            <a:off x="320040" y="4663440"/>
            <a:ext cx="8503920" cy="274320"/>
          </a:xfrm>
          <a:prstGeom prst="roundRect">
            <a:avLst>
              <a:gd name="adj" fmla="val 16667"/>
            </a:avLst>
          </a:prstGeom>
          <a:solidFill>
            <a:srgbClr val="F5EDD8"/>
          </a:solidFill>
          <a:ln w="12700">
            <a:solidFill>
              <a:srgbClr val="CCC6B0"/>
            </a:solidFill>
            <a:prstDash val="solid"/>
          </a:ln>
        </p:spPr>
      </p:sp>
      <p:sp>
        <p:nvSpPr>
          <p:cNvPr id="39" name="Text 33"/>
          <p:cNvSpPr/>
          <p:nvPr/>
        </p:nvSpPr>
        <p:spPr>
          <a:xfrm>
            <a:off x="411480" y="4681728"/>
            <a:ext cx="8321040" cy="237744"/>
          </a:xfrm>
          <a:prstGeom prst="rect">
            <a:avLst/>
          </a:prstGeom>
          <a:noFill/>
          <a:ln/>
        </p:spPr>
        <p:txBody>
          <a:bodyPr wrap="square" rtlCol="0" anchor="ctr"/>
          <a:lstStyle/>
          <a:p>
            <a:pPr algn="ctr" indent="0" marL="0">
              <a:buNone/>
            </a:pPr>
            <a:r>
              <a:rPr lang="en-US" sz="850" i="1" dirty="0">
                <a:solidFill>
                  <a:srgbClr val="2A2A2A"/>
                </a:solidFill>
                <a:latin typeface="Calibri" pitchFamily="34" charset="0"/>
                <a:ea typeface="Calibri" pitchFamily="34" charset="-122"/>
                <a:cs typeface="Calibri" pitchFamily="34" charset="-120"/>
              </a:rPr>
              <a:t>Edit in Figma, Adobe Illustrator, or Inkscape  ·  Export as PNG at native resolution  ·  Source SVG files in posts/ folder</a:t>
            </a:r>
            <a:endParaRPr lang="en-US" sz="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Instagram Square — 1080 × 1080 px</a:t>
            </a:r>
            <a:endParaRPr lang="en-US" sz="2200" dirty="0"/>
          </a:p>
        </p:txBody>
      </p:sp>
      <p:sp>
        <p:nvSpPr>
          <p:cNvPr id="5" name="Text 3"/>
          <p:cNvSpPr/>
          <p:nvPr/>
        </p:nvSpPr>
        <p:spPr>
          <a:xfrm>
            <a:off x="411480" y="932688"/>
            <a:ext cx="8321040" cy="182880"/>
          </a:xfrm>
          <a:prstGeom prst="rect">
            <a:avLst/>
          </a:prstGeom>
          <a:noFill/>
          <a:ln/>
        </p:spPr>
        <p:txBody>
          <a:bodyPr wrap="square" rtlCol="0" anchor="ctr"/>
          <a:lstStyle/>
          <a:p>
            <a:pPr indent="0" marL="0">
              <a:buNone/>
            </a:pPr>
            <a:r>
              <a:rPr lang="en-US" sz="900" b="1" spc="200" kern="0" dirty="0">
                <a:solidFill>
                  <a:srgbClr val="1A9BC8"/>
                </a:solidFill>
                <a:latin typeface="Calibri" pitchFamily="34" charset="0"/>
                <a:ea typeface="Calibri" pitchFamily="34" charset="-122"/>
                <a:cs typeface="Calibri" pitchFamily="34" charset="-120"/>
              </a:rPr>
              <a:t>Instagram Feed  ·  Facebook Feed</a:t>
            </a:r>
            <a:endParaRPr lang="en-US" sz="900" dirty="0"/>
          </a:p>
        </p:txBody>
      </p:sp>
      <p:sp>
        <p:nvSpPr>
          <p:cNvPr id="6" name="Shape 4"/>
          <p:cNvSpPr/>
          <p:nvPr/>
        </p:nvSpPr>
        <p:spPr>
          <a:xfrm>
            <a:off x="544068" y="1115568"/>
            <a:ext cx="3630168" cy="3630168"/>
          </a:xfrm>
          <a:prstGeom prst="roundRect">
            <a:avLst>
              <a:gd name="adj" fmla="val 1511"/>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template_instagram_square.png">    </p:cNvPr>
          <p:cNvPicPr>
            <a:picLocks noChangeAspect="1"/>
          </p:cNvPicPr>
          <p:nvPr/>
        </p:nvPicPr>
        <p:blipFill>
          <a:blip r:embed="rId1"/>
          <a:stretch>
            <a:fillRect/>
          </a:stretch>
        </p:blipFill>
        <p:spPr>
          <a:xfrm>
            <a:off x="598932" y="1170432"/>
            <a:ext cx="3520440" cy="3520440"/>
          </a:xfrm>
          <a:prstGeom prst="rect">
            <a:avLst/>
          </a:prstGeom>
        </p:spPr>
      </p:pic>
      <p:sp>
        <p:nvSpPr>
          <p:cNvPr id="8" name="Text 5"/>
          <p:cNvSpPr/>
          <p:nvPr/>
        </p:nvSpPr>
        <p:spPr>
          <a:xfrm>
            <a:off x="4526280" y="1143000"/>
            <a:ext cx="4572000" cy="201168"/>
          </a:xfrm>
          <a:prstGeom prst="rect">
            <a:avLst/>
          </a:prstGeom>
          <a:noFill/>
          <a:ln/>
        </p:spPr>
        <p:txBody>
          <a:bodyPr wrap="square" rtlCol="0" anchor="ctr"/>
          <a:lstStyle/>
          <a:p>
            <a:pPr indent="0" marL="0">
              <a:buNone/>
            </a:pPr>
            <a:r>
              <a:rPr lang="en-US" sz="800" b="1" spc="300" kern="0" dirty="0">
                <a:solidFill>
                  <a:srgbClr val="1A9BC8"/>
                </a:solidFill>
                <a:latin typeface="Calibri" pitchFamily="34" charset="0"/>
                <a:ea typeface="Calibri" pitchFamily="34" charset="-122"/>
                <a:cs typeface="Calibri" pitchFamily="34" charset="-120"/>
              </a:rPr>
              <a:t>LAYOUT ZONES</a:t>
            </a:r>
            <a:endParaRPr lang="en-US" sz="800" dirty="0"/>
          </a:p>
        </p:txBody>
      </p:sp>
      <p:sp>
        <p:nvSpPr>
          <p:cNvPr id="9" name="Shape 6"/>
          <p:cNvSpPr/>
          <p:nvPr/>
        </p:nvSpPr>
        <p:spPr>
          <a:xfrm>
            <a:off x="4526280" y="1417320"/>
            <a:ext cx="54864" cy="660654"/>
          </a:xfrm>
          <a:prstGeom prst="roundRect">
            <a:avLst>
              <a:gd name="adj" fmla="val 50000"/>
            </a:avLst>
          </a:prstGeom>
          <a:solidFill>
            <a:srgbClr val="1A9BC8"/>
          </a:solidFill>
          <a:ln w="12700">
            <a:solidFill>
              <a:srgbClr val="1A9BC8"/>
            </a:solidFill>
            <a:prstDash val="solid"/>
          </a:ln>
        </p:spPr>
      </p:sp>
      <p:sp>
        <p:nvSpPr>
          <p:cNvPr id="10" name="Text 7"/>
          <p:cNvSpPr/>
          <p:nvPr/>
        </p:nvSpPr>
        <p:spPr>
          <a:xfrm>
            <a:off x="4654296" y="1371600"/>
            <a:ext cx="4443984" cy="228600"/>
          </a:xfrm>
          <a:prstGeom prst="rect">
            <a:avLst/>
          </a:prstGeom>
          <a:noFill/>
          <a:ln/>
        </p:spPr>
        <p:txBody>
          <a:bodyPr wrap="square" rtlCol="0" anchor="ctr"/>
          <a:lstStyle/>
          <a:p>
            <a:pPr indent="0" marL="0">
              <a:buNone/>
            </a:pPr>
            <a:r>
              <a:rPr lang="en-US" sz="950" b="1" dirty="0">
                <a:solidFill>
                  <a:srgbClr val="1A9BC8"/>
                </a:solidFill>
                <a:latin typeface="Cambria" pitchFamily="34" charset="0"/>
                <a:ea typeface="Cambria" pitchFamily="34" charset="-122"/>
                <a:cs typeface="Cambria" pitchFamily="34" charset="-120"/>
              </a:rPr>
              <a:t>Identity Zone</a:t>
            </a:r>
            <a:endParaRPr lang="en-US" sz="950" dirty="0"/>
          </a:p>
        </p:txBody>
      </p:sp>
      <p:sp>
        <p:nvSpPr>
          <p:cNvPr id="11" name="Text 8"/>
          <p:cNvSpPr/>
          <p:nvPr/>
        </p:nvSpPr>
        <p:spPr>
          <a:xfrm>
            <a:off x="4654296" y="159105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Logo emblem in cream pill frame + ALTİD wordmark in Cormorant Garamond 700 + gold sub-brand line in Lato 300.</a:t>
            </a:r>
            <a:endParaRPr lang="en-US" sz="900" dirty="0"/>
          </a:p>
        </p:txBody>
      </p:sp>
      <p:sp>
        <p:nvSpPr>
          <p:cNvPr id="12" name="Shape 9"/>
          <p:cNvSpPr/>
          <p:nvPr/>
        </p:nvSpPr>
        <p:spPr>
          <a:xfrm>
            <a:off x="4526280" y="2205990"/>
            <a:ext cx="54864" cy="660654"/>
          </a:xfrm>
          <a:prstGeom prst="roundRect">
            <a:avLst>
              <a:gd name="adj" fmla="val 50000"/>
            </a:avLst>
          </a:prstGeom>
          <a:solidFill>
            <a:srgbClr val="1A9BC8"/>
          </a:solidFill>
          <a:ln w="12700">
            <a:solidFill>
              <a:srgbClr val="1A9BC8"/>
            </a:solidFill>
            <a:prstDash val="solid"/>
          </a:ln>
        </p:spPr>
      </p:sp>
      <p:sp>
        <p:nvSpPr>
          <p:cNvPr id="13" name="Text 10"/>
          <p:cNvSpPr/>
          <p:nvPr/>
        </p:nvSpPr>
        <p:spPr>
          <a:xfrm>
            <a:off x="4654296" y="2160270"/>
            <a:ext cx="4443984" cy="228600"/>
          </a:xfrm>
          <a:prstGeom prst="rect">
            <a:avLst/>
          </a:prstGeom>
          <a:noFill/>
          <a:ln/>
        </p:spPr>
        <p:txBody>
          <a:bodyPr wrap="square" rtlCol="0" anchor="ctr"/>
          <a:lstStyle/>
          <a:p>
            <a:pPr indent="0" marL="0">
              <a:buNone/>
            </a:pPr>
            <a:r>
              <a:rPr lang="en-US" sz="950" b="1" dirty="0">
                <a:solidFill>
                  <a:srgbClr val="1A9BC8"/>
                </a:solidFill>
                <a:latin typeface="Cambria" pitchFamily="34" charset="0"/>
                <a:ea typeface="Cambria" pitchFamily="34" charset="-122"/>
                <a:cs typeface="Cambria" pitchFamily="34" charset="-120"/>
              </a:rPr>
              <a:t>Photo Area</a:t>
            </a:r>
            <a:endParaRPr lang="en-US" sz="950" dirty="0"/>
          </a:p>
        </p:txBody>
      </p:sp>
      <p:sp>
        <p:nvSpPr>
          <p:cNvPr id="14" name="Text 11"/>
          <p:cNvSpPr/>
          <p:nvPr/>
        </p:nvSpPr>
        <p:spPr>
          <a:xfrm>
            <a:off x="4654296" y="237972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Full-bleed photograph (1080 × 1080 px). Navy gradient overlay deepens from 10% at top to 82% at base for text contrast.</a:t>
            </a:r>
            <a:endParaRPr lang="en-US" sz="900" dirty="0"/>
          </a:p>
        </p:txBody>
      </p:sp>
      <p:sp>
        <p:nvSpPr>
          <p:cNvPr id="15" name="Shape 12"/>
          <p:cNvSpPr/>
          <p:nvPr/>
        </p:nvSpPr>
        <p:spPr>
          <a:xfrm>
            <a:off x="4526280" y="2994660"/>
            <a:ext cx="54864" cy="660654"/>
          </a:xfrm>
          <a:prstGeom prst="roundRect">
            <a:avLst>
              <a:gd name="adj" fmla="val 50000"/>
            </a:avLst>
          </a:prstGeom>
          <a:solidFill>
            <a:srgbClr val="1A9BC8"/>
          </a:solidFill>
          <a:ln w="12700">
            <a:solidFill>
              <a:srgbClr val="1A9BC8"/>
            </a:solidFill>
            <a:prstDash val="solid"/>
          </a:ln>
        </p:spPr>
      </p:sp>
      <p:sp>
        <p:nvSpPr>
          <p:cNvPr id="16" name="Text 13"/>
          <p:cNvSpPr/>
          <p:nvPr/>
        </p:nvSpPr>
        <p:spPr>
          <a:xfrm>
            <a:off x="4654296" y="2948940"/>
            <a:ext cx="4443984" cy="228600"/>
          </a:xfrm>
          <a:prstGeom prst="rect">
            <a:avLst/>
          </a:prstGeom>
          <a:noFill/>
          <a:ln/>
        </p:spPr>
        <p:txBody>
          <a:bodyPr wrap="square" rtlCol="0" anchor="ctr"/>
          <a:lstStyle/>
          <a:p>
            <a:pPr indent="0" marL="0">
              <a:buNone/>
            </a:pPr>
            <a:r>
              <a:rPr lang="en-US" sz="950" b="1" dirty="0">
                <a:solidFill>
                  <a:srgbClr val="1A9BC8"/>
                </a:solidFill>
                <a:latin typeface="Cambria" pitchFamily="34" charset="0"/>
                <a:ea typeface="Cambria" pitchFamily="34" charset="-122"/>
                <a:cs typeface="Cambria" pitchFamily="34" charset="-120"/>
              </a:rPr>
              <a:t>Content Band</a:t>
            </a:r>
            <a:endParaRPr lang="en-US" sz="950" dirty="0"/>
          </a:p>
        </p:txBody>
      </p:sp>
      <p:sp>
        <p:nvSpPr>
          <p:cNvPr id="17" name="Text 14"/>
          <p:cNvSpPr/>
          <p:nvPr/>
        </p:nvSpPr>
        <p:spPr>
          <a:xfrm>
            <a:off x="4654296" y="316839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Navy panel at base: gold accent rule, Cormorant Garamond headline (72 pt), turquoise sub-headline (Lato 300), body copy (Lato 400).</a:t>
            </a:r>
            <a:endParaRPr lang="en-US" sz="900" dirty="0"/>
          </a:p>
        </p:txBody>
      </p:sp>
      <p:sp>
        <p:nvSpPr>
          <p:cNvPr id="18" name="Shape 15"/>
          <p:cNvSpPr/>
          <p:nvPr/>
        </p:nvSpPr>
        <p:spPr>
          <a:xfrm>
            <a:off x="4526280" y="3783330"/>
            <a:ext cx="54864" cy="660654"/>
          </a:xfrm>
          <a:prstGeom prst="roundRect">
            <a:avLst>
              <a:gd name="adj" fmla="val 50000"/>
            </a:avLst>
          </a:prstGeom>
          <a:solidFill>
            <a:srgbClr val="1A9BC8"/>
          </a:solidFill>
          <a:ln w="12700">
            <a:solidFill>
              <a:srgbClr val="1A9BC8"/>
            </a:solidFill>
            <a:prstDash val="solid"/>
          </a:ln>
        </p:spPr>
      </p:sp>
      <p:sp>
        <p:nvSpPr>
          <p:cNvPr id="19" name="Text 16"/>
          <p:cNvSpPr/>
          <p:nvPr/>
        </p:nvSpPr>
        <p:spPr>
          <a:xfrm>
            <a:off x="4654296" y="3737610"/>
            <a:ext cx="4443984" cy="228600"/>
          </a:xfrm>
          <a:prstGeom prst="rect">
            <a:avLst/>
          </a:prstGeom>
          <a:noFill/>
          <a:ln/>
        </p:spPr>
        <p:txBody>
          <a:bodyPr wrap="square" rtlCol="0" anchor="ctr"/>
          <a:lstStyle/>
          <a:p>
            <a:pPr indent="0" marL="0">
              <a:buNone/>
            </a:pPr>
            <a:r>
              <a:rPr lang="en-US" sz="950" b="1" dirty="0">
                <a:solidFill>
                  <a:srgbClr val="1A9BC8"/>
                </a:solidFill>
                <a:latin typeface="Cambria" pitchFamily="34" charset="0"/>
                <a:ea typeface="Cambria" pitchFamily="34" charset="-122"/>
                <a:cs typeface="Cambria" pitchFamily="34" charset="-120"/>
              </a:rPr>
              <a:t>Handle</a:t>
            </a:r>
            <a:endParaRPr lang="en-US" sz="950" dirty="0"/>
          </a:p>
        </p:txBody>
      </p:sp>
      <p:sp>
        <p:nvSpPr>
          <p:cNvPr id="20" name="Text 17"/>
          <p:cNvSpPr/>
          <p:nvPr/>
        </p:nvSpPr>
        <p:spPr>
          <a:xfrm>
            <a:off x="4654296" y="395706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@altid.alanya in turquoise bottom-right. Saffron gold accent bar at right edge reinforces brand column identity.</a:t>
            </a:r>
            <a:endParaRPr lang="en-US" sz="900" dirty="0"/>
          </a:p>
        </p:txBody>
      </p:sp>
      <p:sp>
        <p:nvSpPr>
          <p:cNvPr id="21" name="Shape 18"/>
          <p:cNvSpPr/>
          <p:nvPr/>
        </p:nvSpPr>
        <p:spPr>
          <a:xfrm>
            <a:off x="4526280" y="4599432"/>
            <a:ext cx="4572000" cy="402336"/>
          </a:xfrm>
          <a:prstGeom prst="roundRect">
            <a:avLst>
              <a:gd name="adj" fmla="val 11364"/>
            </a:avLst>
          </a:prstGeom>
          <a:solidFill>
            <a:srgbClr val="F5EDD8"/>
          </a:solidFill>
          <a:ln w="12700">
            <a:solidFill>
              <a:srgbClr val="CCC6B0"/>
            </a:solidFill>
            <a:prstDash val="solid"/>
          </a:ln>
        </p:spPr>
      </p:sp>
      <p:sp>
        <p:nvSpPr>
          <p:cNvPr id="22" name="Text 19"/>
          <p:cNvSpPr/>
          <p:nvPr/>
        </p:nvSpPr>
        <p:spPr>
          <a:xfrm>
            <a:off x="4636008" y="4636008"/>
            <a:ext cx="4389120" cy="329184"/>
          </a:xfrm>
          <a:prstGeom prst="rect">
            <a:avLst/>
          </a:prstGeom>
          <a:noFill/>
          <a:ln/>
        </p:spPr>
        <p:txBody>
          <a:bodyPr wrap="square" rtlCol="0" anchor="ctr"/>
          <a:lstStyle/>
          <a:p>
            <a:pPr indent="0" marL="0">
              <a:lnSpc>
                <a:spcPct val="125000"/>
              </a:lnSpc>
              <a:buNone/>
            </a:pPr>
            <a:r>
              <a:rPr lang="en-US" sz="750" dirty="0">
                <a:solidFill>
                  <a:srgbClr val="2A2A2A"/>
                </a:solidFill>
                <a:latin typeface="Calibri" pitchFamily="34" charset="0"/>
                <a:ea typeface="Calibri" pitchFamily="34" charset="-122"/>
                <a:cs typeface="Calibri" pitchFamily="34" charset="-120"/>
              </a:rPr>
              <a:t>Edit:  BAŞLIK METNİ → headline   ·   ALT BAŞLIK · KONU · TARİH → sub-headline   ·   Body copy → two lines max   ·   @altid.alanya → handle</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Instagram Story — 1080 × 1920 px</a:t>
            </a:r>
            <a:endParaRPr lang="en-US" sz="2200" dirty="0"/>
          </a:p>
        </p:txBody>
      </p:sp>
      <p:sp>
        <p:nvSpPr>
          <p:cNvPr id="5" name="Text 3"/>
          <p:cNvSpPr/>
          <p:nvPr/>
        </p:nvSpPr>
        <p:spPr>
          <a:xfrm>
            <a:off x="411480" y="932688"/>
            <a:ext cx="8321040" cy="182880"/>
          </a:xfrm>
          <a:prstGeom prst="rect">
            <a:avLst/>
          </a:prstGeom>
          <a:noFill/>
          <a:ln/>
        </p:spPr>
        <p:txBody>
          <a:bodyPr wrap="square" rtlCol="0" anchor="ctr"/>
          <a:lstStyle/>
          <a:p>
            <a:pPr indent="0" marL="0">
              <a:buNone/>
            </a:pPr>
            <a:r>
              <a:rPr lang="en-US" sz="900" b="1" spc="200" kern="0" dirty="0">
                <a:solidFill>
                  <a:srgbClr val="C4421A"/>
                </a:solidFill>
                <a:latin typeface="Calibri" pitchFamily="34" charset="0"/>
                <a:ea typeface="Calibri" pitchFamily="34" charset="-122"/>
                <a:cs typeface="Calibri" pitchFamily="34" charset="-120"/>
              </a:rPr>
              <a:t>Instagram Stories  ·  Facebook Stories  ·  WhatsApp Status</a:t>
            </a:r>
            <a:endParaRPr lang="en-US" sz="900" dirty="0"/>
          </a:p>
        </p:txBody>
      </p:sp>
      <p:sp>
        <p:nvSpPr>
          <p:cNvPr id="6" name="Shape 4"/>
          <p:cNvSpPr/>
          <p:nvPr/>
        </p:nvSpPr>
        <p:spPr>
          <a:xfrm>
            <a:off x="1314164" y="1115568"/>
            <a:ext cx="2089976" cy="3630168"/>
          </a:xfrm>
          <a:prstGeom prst="roundRect">
            <a:avLst>
              <a:gd name="adj" fmla="val 2625"/>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template_instagram_story.png">    </p:cNvPr>
          <p:cNvPicPr>
            <a:picLocks noChangeAspect="1"/>
          </p:cNvPicPr>
          <p:nvPr/>
        </p:nvPicPr>
        <p:blipFill>
          <a:blip r:embed="rId1"/>
          <a:stretch>
            <a:fillRect/>
          </a:stretch>
        </p:blipFill>
        <p:spPr>
          <a:xfrm>
            <a:off x="1369028" y="1170432"/>
            <a:ext cx="1980248" cy="3520440"/>
          </a:xfrm>
          <a:prstGeom prst="rect">
            <a:avLst/>
          </a:prstGeom>
        </p:spPr>
      </p:pic>
      <p:sp>
        <p:nvSpPr>
          <p:cNvPr id="8" name="Text 5"/>
          <p:cNvSpPr/>
          <p:nvPr/>
        </p:nvSpPr>
        <p:spPr>
          <a:xfrm>
            <a:off x="4526280" y="1143000"/>
            <a:ext cx="4572000" cy="201168"/>
          </a:xfrm>
          <a:prstGeom prst="rect">
            <a:avLst/>
          </a:prstGeom>
          <a:noFill/>
          <a:ln/>
        </p:spPr>
        <p:txBody>
          <a:bodyPr wrap="square" rtlCol="0" anchor="ctr"/>
          <a:lstStyle/>
          <a:p>
            <a:pPr indent="0" marL="0">
              <a:buNone/>
            </a:pPr>
            <a:r>
              <a:rPr lang="en-US" sz="800" b="1" spc="300" kern="0" dirty="0">
                <a:solidFill>
                  <a:srgbClr val="C4421A"/>
                </a:solidFill>
                <a:latin typeface="Calibri" pitchFamily="34" charset="0"/>
                <a:ea typeface="Calibri" pitchFamily="34" charset="-122"/>
                <a:cs typeface="Calibri" pitchFamily="34" charset="-120"/>
              </a:rPr>
              <a:t>LAYOUT ZONES</a:t>
            </a:r>
            <a:endParaRPr lang="en-US" sz="800" dirty="0"/>
          </a:p>
        </p:txBody>
      </p:sp>
      <p:sp>
        <p:nvSpPr>
          <p:cNvPr id="9" name="Shape 6"/>
          <p:cNvSpPr/>
          <p:nvPr/>
        </p:nvSpPr>
        <p:spPr>
          <a:xfrm>
            <a:off x="4526280" y="1417320"/>
            <a:ext cx="54864" cy="660654"/>
          </a:xfrm>
          <a:prstGeom prst="roundRect">
            <a:avLst>
              <a:gd name="adj" fmla="val 50000"/>
            </a:avLst>
          </a:prstGeom>
          <a:solidFill>
            <a:srgbClr val="C4421A"/>
          </a:solidFill>
          <a:ln w="12700">
            <a:solidFill>
              <a:srgbClr val="C4421A"/>
            </a:solidFill>
            <a:prstDash val="solid"/>
          </a:ln>
        </p:spPr>
      </p:sp>
      <p:sp>
        <p:nvSpPr>
          <p:cNvPr id="10" name="Text 7"/>
          <p:cNvSpPr/>
          <p:nvPr/>
        </p:nvSpPr>
        <p:spPr>
          <a:xfrm>
            <a:off x="4654296" y="1371600"/>
            <a:ext cx="4443984" cy="228600"/>
          </a:xfrm>
          <a:prstGeom prst="rect">
            <a:avLst/>
          </a:prstGeom>
          <a:noFill/>
          <a:ln/>
        </p:spPr>
        <p:txBody>
          <a:bodyPr wrap="square" rtlCol="0" anchor="ctr"/>
          <a:lstStyle/>
          <a:p>
            <a:pPr indent="0" marL="0">
              <a:buNone/>
            </a:pPr>
            <a:r>
              <a:rPr lang="en-US" sz="950" b="1" dirty="0">
                <a:solidFill>
                  <a:srgbClr val="C4421A"/>
                </a:solidFill>
                <a:latin typeface="Cambria" pitchFamily="34" charset="0"/>
                <a:ea typeface="Cambria" pitchFamily="34" charset="-122"/>
                <a:cs typeface="Cambria" pitchFamily="34" charset="-120"/>
              </a:rPr>
              <a:t>Top Zone</a:t>
            </a:r>
            <a:endParaRPr lang="en-US" sz="950" dirty="0"/>
          </a:p>
        </p:txBody>
      </p:sp>
      <p:sp>
        <p:nvSpPr>
          <p:cNvPr id="11" name="Text 8"/>
          <p:cNvSpPr/>
          <p:nvPr/>
        </p:nvSpPr>
        <p:spPr>
          <a:xfrm>
            <a:off x="4654296" y="159105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Logo emblem + wordmark on navy. Top-safe area respects 250 px UI margin. Heavy navy gradient overlay protects readability.</a:t>
            </a:r>
            <a:endParaRPr lang="en-US" sz="900" dirty="0"/>
          </a:p>
        </p:txBody>
      </p:sp>
      <p:sp>
        <p:nvSpPr>
          <p:cNvPr id="12" name="Shape 9"/>
          <p:cNvSpPr/>
          <p:nvPr/>
        </p:nvSpPr>
        <p:spPr>
          <a:xfrm>
            <a:off x="4526280" y="2205990"/>
            <a:ext cx="54864" cy="660654"/>
          </a:xfrm>
          <a:prstGeom prst="roundRect">
            <a:avLst>
              <a:gd name="adj" fmla="val 50000"/>
            </a:avLst>
          </a:prstGeom>
          <a:solidFill>
            <a:srgbClr val="C4421A"/>
          </a:solidFill>
          <a:ln w="12700">
            <a:solidFill>
              <a:srgbClr val="C4421A"/>
            </a:solidFill>
            <a:prstDash val="solid"/>
          </a:ln>
        </p:spPr>
      </p:sp>
      <p:sp>
        <p:nvSpPr>
          <p:cNvPr id="13" name="Text 10"/>
          <p:cNvSpPr/>
          <p:nvPr/>
        </p:nvSpPr>
        <p:spPr>
          <a:xfrm>
            <a:off x="4654296" y="2160270"/>
            <a:ext cx="4443984" cy="228600"/>
          </a:xfrm>
          <a:prstGeom prst="rect">
            <a:avLst/>
          </a:prstGeom>
          <a:noFill/>
          <a:ln/>
        </p:spPr>
        <p:txBody>
          <a:bodyPr wrap="square" rtlCol="0" anchor="ctr"/>
          <a:lstStyle/>
          <a:p>
            <a:pPr indent="0" marL="0">
              <a:buNone/>
            </a:pPr>
            <a:r>
              <a:rPr lang="en-US" sz="950" b="1" dirty="0">
                <a:solidFill>
                  <a:srgbClr val="C4421A"/>
                </a:solidFill>
                <a:latin typeface="Cambria" pitchFamily="34" charset="0"/>
                <a:ea typeface="Cambria" pitchFamily="34" charset="-122"/>
                <a:cs typeface="Cambria" pitchFamily="34" charset="-120"/>
              </a:rPr>
              <a:t>Event Badge</a:t>
            </a:r>
            <a:endParaRPr lang="en-US" sz="950" dirty="0"/>
          </a:p>
        </p:txBody>
      </p:sp>
      <p:sp>
        <p:nvSpPr>
          <p:cNvPr id="14" name="Text 11"/>
          <p:cNvSpPr/>
          <p:nvPr/>
        </p:nvSpPr>
        <p:spPr>
          <a:xfrm>
            <a:off x="4654296" y="237972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Centered gold pill badge in upper-mid area. Use for category label: ETKİLİK / DUYURU / HABER.</a:t>
            </a:r>
            <a:endParaRPr lang="en-US" sz="900" dirty="0"/>
          </a:p>
        </p:txBody>
      </p:sp>
      <p:sp>
        <p:nvSpPr>
          <p:cNvPr id="15" name="Shape 12"/>
          <p:cNvSpPr/>
          <p:nvPr/>
        </p:nvSpPr>
        <p:spPr>
          <a:xfrm>
            <a:off x="4526280" y="2994660"/>
            <a:ext cx="54864" cy="660654"/>
          </a:xfrm>
          <a:prstGeom prst="roundRect">
            <a:avLst>
              <a:gd name="adj" fmla="val 50000"/>
            </a:avLst>
          </a:prstGeom>
          <a:solidFill>
            <a:srgbClr val="C4421A"/>
          </a:solidFill>
          <a:ln w="12700">
            <a:solidFill>
              <a:srgbClr val="C4421A"/>
            </a:solidFill>
            <a:prstDash val="solid"/>
          </a:ln>
        </p:spPr>
      </p:sp>
      <p:sp>
        <p:nvSpPr>
          <p:cNvPr id="16" name="Text 13"/>
          <p:cNvSpPr/>
          <p:nvPr/>
        </p:nvSpPr>
        <p:spPr>
          <a:xfrm>
            <a:off x="4654296" y="2948940"/>
            <a:ext cx="4443984" cy="228600"/>
          </a:xfrm>
          <a:prstGeom prst="rect">
            <a:avLst/>
          </a:prstGeom>
          <a:noFill/>
          <a:ln/>
        </p:spPr>
        <p:txBody>
          <a:bodyPr wrap="square" rtlCol="0" anchor="ctr"/>
          <a:lstStyle/>
          <a:p>
            <a:pPr indent="0" marL="0">
              <a:buNone/>
            </a:pPr>
            <a:r>
              <a:rPr lang="en-US" sz="950" b="1" dirty="0">
                <a:solidFill>
                  <a:srgbClr val="C4421A"/>
                </a:solidFill>
                <a:latin typeface="Cambria" pitchFamily="34" charset="0"/>
                <a:ea typeface="Cambria" pitchFamily="34" charset="-122"/>
                <a:cs typeface="Cambria" pitchFamily="34" charset="-120"/>
              </a:rPr>
              <a:t>Photo Window</a:t>
            </a:r>
            <a:endParaRPr lang="en-US" sz="950" dirty="0"/>
          </a:p>
        </p:txBody>
      </p:sp>
      <p:sp>
        <p:nvSpPr>
          <p:cNvPr id="17" name="Text 14"/>
          <p:cNvSpPr/>
          <p:nvPr/>
        </p:nvSpPr>
        <p:spPr>
          <a:xfrm>
            <a:off x="4654296" y="316839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Full-bleed portrait photo (1080 × 1920 px). Dual gradient: heavy navy top + heavy navy bottom, clear in centre.</a:t>
            </a:r>
            <a:endParaRPr lang="en-US" sz="900" dirty="0"/>
          </a:p>
        </p:txBody>
      </p:sp>
      <p:sp>
        <p:nvSpPr>
          <p:cNvPr id="18" name="Shape 15"/>
          <p:cNvSpPr/>
          <p:nvPr/>
        </p:nvSpPr>
        <p:spPr>
          <a:xfrm>
            <a:off x="4526280" y="3783330"/>
            <a:ext cx="54864" cy="660654"/>
          </a:xfrm>
          <a:prstGeom prst="roundRect">
            <a:avLst>
              <a:gd name="adj" fmla="val 50000"/>
            </a:avLst>
          </a:prstGeom>
          <a:solidFill>
            <a:srgbClr val="C4421A"/>
          </a:solidFill>
          <a:ln w="12700">
            <a:solidFill>
              <a:srgbClr val="C4421A"/>
            </a:solidFill>
            <a:prstDash val="solid"/>
          </a:ln>
        </p:spPr>
      </p:sp>
      <p:sp>
        <p:nvSpPr>
          <p:cNvPr id="19" name="Text 16"/>
          <p:cNvSpPr/>
          <p:nvPr/>
        </p:nvSpPr>
        <p:spPr>
          <a:xfrm>
            <a:off x="4654296" y="3737610"/>
            <a:ext cx="4443984" cy="228600"/>
          </a:xfrm>
          <a:prstGeom prst="rect">
            <a:avLst/>
          </a:prstGeom>
          <a:noFill/>
          <a:ln/>
        </p:spPr>
        <p:txBody>
          <a:bodyPr wrap="square" rtlCol="0" anchor="ctr"/>
          <a:lstStyle/>
          <a:p>
            <a:pPr indent="0" marL="0">
              <a:buNone/>
            </a:pPr>
            <a:r>
              <a:rPr lang="en-US" sz="950" b="1" dirty="0">
                <a:solidFill>
                  <a:srgbClr val="C4421A"/>
                </a:solidFill>
                <a:latin typeface="Cambria" pitchFamily="34" charset="0"/>
                <a:ea typeface="Cambria" pitchFamily="34" charset="-122"/>
                <a:cs typeface="Cambria" pitchFamily="34" charset="-120"/>
              </a:rPr>
              <a:t>Content Block</a:t>
            </a:r>
            <a:endParaRPr lang="en-US" sz="950" dirty="0"/>
          </a:p>
        </p:txBody>
      </p:sp>
      <p:sp>
        <p:nvSpPr>
          <p:cNvPr id="20" name="Text 17"/>
          <p:cNvSpPr/>
          <p:nvPr/>
        </p:nvSpPr>
        <p:spPr>
          <a:xfrm>
            <a:off x="4654296" y="395706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Bottom 440 px: turquoise + gold accent rules, large Cormorant headline (2–3 lines), Lato body text, CTA button.</a:t>
            </a:r>
            <a:endParaRPr lang="en-US" sz="900" dirty="0"/>
          </a:p>
        </p:txBody>
      </p:sp>
      <p:sp>
        <p:nvSpPr>
          <p:cNvPr id="21" name="Shape 18"/>
          <p:cNvSpPr/>
          <p:nvPr/>
        </p:nvSpPr>
        <p:spPr>
          <a:xfrm>
            <a:off x="4526280" y="4599432"/>
            <a:ext cx="4572000" cy="402336"/>
          </a:xfrm>
          <a:prstGeom prst="roundRect">
            <a:avLst>
              <a:gd name="adj" fmla="val 11364"/>
            </a:avLst>
          </a:prstGeom>
          <a:solidFill>
            <a:srgbClr val="F5EDD8"/>
          </a:solidFill>
          <a:ln w="12700">
            <a:solidFill>
              <a:srgbClr val="CCC6B0"/>
            </a:solidFill>
            <a:prstDash val="solid"/>
          </a:ln>
        </p:spPr>
      </p:sp>
      <p:sp>
        <p:nvSpPr>
          <p:cNvPr id="22" name="Text 19"/>
          <p:cNvSpPr/>
          <p:nvPr/>
        </p:nvSpPr>
        <p:spPr>
          <a:xfrm>
            <a:off x="4636008" y="4636008"/>
            <a:ext cx="4389120" cy="329184"/>
          </a:xfrm>
          <a:prstGeom prst="rect">
            <a:avLst/>
          </a:prstGeom>
          <a:noFill/>
          <a:ln/>
        </p:spPr>
        <p:txBody>
          <a:bodyPr wrap="square" rtlCol="0" anchor="ctr"/>
          <a:lstStyle/>
          <a:p>
            <a:pPr indent="0" marL="0">
              <a:lnSpc>
                <a:spcPct val="125000"/>
              </a:lnSpc>
              <a:buNone/>
            </a:pPr>
            <a:r>
              <a:rPr lang="en-US" sz="750" dirty="0">
                <a:solidFill>
                  <a:srgbClr val="2A2A2A"/>
                </a:solidFill>
                <a:latin typeface="Calibri" pitchFamily="34" charset="0"/>
                <a:ea typeface="Calibri" pitchFamily="34" charset="-122"/>
                <a:cs typeface="Calibri" pitchFamily="34" charset="-120"/>
              </a:rPr>
              <a:t>Edit:  ETKİNLİK · DUYURU · HABER → badge category   ·   BAŞLIK METNİ → headline (2 lines)   ·   Body text → two lines   ·   DAHA FAZLA → → CTA text</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Facebook / LinkedIn — 1200 × 630 px</a:t>
            </a:r>
            <a:endParaRPr lang="en-US" sz="2200" dirty="0"/>
          </a:p>
        </p:txBody>
      </p:sp>
      <p:sp>
        <p:nvSpPr>
          <p:cNvPr id="5" name="Text 3"/>
          <p:cNvSpPr/>
          <p:nvPr/>
        </p:nvSpPr>
        <p:spPr>
          <a:xfrm>
            <a:off x="411480" y="932688"/>
            <a:ext cx="8321040" cy="182880"/>
          </a:xfrm>
          <a:prstGeom prst="rect">
            <a:avLst/>
          </a:prstGeom>
          <a:noFill/>
          <a:ln/>
        </p:spPr>
        <p:txBody>
          <a:bodyPr wrap="square" rtlCol="0" anchor="ctr"/>
          <a:lstStyle/>
          <a:p>
            <a:pPr indent="0" marL="0">
              <a:buNone/>
            </a:pPr>
            <a:r>
              <a:rPr lang="en-US" sz="900" b="1" spc="200" kern="0" dirty="0">
                <a:solidFill>
                  <a:srgbClr val="1B2E5E"/>
                </a:solidFill>
                <a:latin typeface="Calibri" pitchFamily="34" charset="0"/>
                <a:ea typeface="Calibri" pitchFamily="34" charset="-122"/>
                <a:cs typeface="Calibri" pitchFamily="34" charset="-120"/>
              </a:rPr>
              <a:t>Facebook Feed  ·  LinkedIn Feed  ·  Facebook Event Cover</a:t>
            </a:r>
            <a:endParaRPr lang="en-US" sz="900" dirty="0"/>
          </a:p>
        </p:txBody>
      </p:sp>
      <p:sp>
        <p:nvSpPr>
          <p:cNvPr id="6" name="Shape 4"/>
          <p:cNvSpPr/>
          <p:nvPr/>
        </p:nvSpPr>
        <p:spPr>
          <a:xfrm>
            <a:off x="292608" y="1819656"/>
            <a:ext cx="4133088" cy="2221992"/>
          </a:xfrm>
          <a:prstGeom prst="roundRect">
            <a:avLst>
              <a:gd name="adj" fmla="val 2469"/>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template_facebook_linkedin.png">    </p:cNvPr>
          <p:cNvPicPr>
            <a:picLocks noChangeAspect="1"/>
          </p:cNvPicPr>
          <p:nvPr/>
        </p:nvPicPr>
        <p:blipFill>
          <a:blip r:embed="rId1"/>
          <a:stretch>
            <a:fillRect/>
          </a:stretch>
        </p:blipFill>
        <p:spPr>
          <a:xfrm>
            <a:off x="347472" y="1874520"/>
            <a:ext cx="4023360" cy="2112264"/>
          </a:xfrm>
          <a:prstGeom prst="rect">
            <a:avLst/>
          </a:prstGeom>
        </p:spPr>
      </p:pic>
      <p:sp>
        <p:nvSpPr>
          <p:cNvPr id="8" name="Text 5"/>
          <p:cNvSpPr/>
          <p:nvPr/>
        </p:nvSpPr>
        <p:spPr>
          <a:xfrm>
            <a:off x="4526280" y="1143000"/>
            <a:ext cx="4572000" cy="201168"/>
          </a:xfrm>
          <a:prstGeom prst="rect">
            <a:avLst/>
          </a:prstGeom>
          <a:noFill/>
          <a:ln/>
        </p:spPr>
        <p:txBody>
          <a:bodyPr wrap="square" rtlCol="0" anchor="ctr"/>
          <a:lstStyle/>
          <a:p>
            <a:pPr indent="0" marL="0">
              <a:buNone/>
            </a:pPr>
            <a:r>
              <a:rPr lang="en-US" sz="800" b="1" spc="300" kern="0" dirty="0">
                <a:solidFill>
                  <a:srgbClr val="1B2E5E"/>
                </a:solidFill>
                <a:latin typeface="Calibri" pitchFamily="34" charset="0"/>
                <a:ea typeface="Calibri" pitchFamily="34" charset="-122"/>
                <a:cs typeface="Calibri" pitchFamily="34" charset="-120"/>
              </a:rPr>
              <a:t>LAYOUT ZONES</a:t>
            </a:r>
            <a:endParaRPr lang="en-US" sz="800" dirty="0"/>
          </a:p>
        </p:txBody>
      </p:sp>
      <p:sp>
        <p:nvSpPr>
          <p:cNvPr id="9" name="Shape 6"/>
          <p:cNvSpPr/>
          <p:nvPr/>
        </p:nvSpPr>
        <p:spPr>
          <a:xfrm>
            <a:off x="4526280" y="1417320"/>
            <a:ext cx="54864" cy="660654"/>
          </a:xfrm>
          <a:prstGeom prst="roundRect">
            <a:avLst>
              <a:gd name="adj" fmla="val 50000"/>
            </a:avLst>
          </a:prstGeom>
          <a:solidFill>
            <a:srgbClr val="1B2E5E"/>
          </a:solidFill>
          <a:ln w="12700">
            <a:solidFill>
              <a:srgbClr val="1B2E5E"/>
            </a:solidFill>
            <a:prstDash val="solid"/>
          </a:ln>
        </p:spPr>
      </p:sp>
      <p:sp>
        <p:nvSpPr>
          <p:cNvPr id="10" name="Text 7"/>
          <p:cNvSpPr/>
          <p:nvPr/>
        </p:nvSpPr>
        <p:spPr>
          <a:xfrm>
            <a:off x="4654296" y="1371600"/>
            <a:ext cx="4443984" cy="228600"/>
          </a:xfrm>
          <a:prstGeom prst="rect">
            <a:avLst/>
          </a:prstGeom>
          <a:noFill/>
          <a:ln/>
        </p:spPr>
        <p:txBody>
          <a:bodyPr wrap="square" rtlCol="0" anchor="ctr"/>
          <a:lstStyle/>
          <a:p>
            <a:pPr indent="0" marL="0">
              <a:buNone/>
            </a:pPr>
            <a:r>
              <a:rPr lang="en-US" sz="950" b="1" dirty="0">
                <a:solidFill>
                  <a:srgbClr val="1B2E5E"/>
                </a:solidFill>
                <a:latin typeface="Cambria" pitchFamily="34" charset="0"/>
                <a:ea typeface="Cambria" pitchFamily="34" charset="-122"/>
                <a:cs typeface="Cambria" pitchFamily="34" charset="-120"/>
              </a:rPr>
              <a:t>Photo Half</a:t>
            </a:r>
            <a:endParaRPr lang="en-US" sz="950" dirty="0"/>
          </a:p>
        </p:txBody>
      </p:sp>
      <p:sp>
        <p:nvSpPr>
          <p:cNvPr id="11" name="Text 8"/>
          <p:cNvSpPr/>
          <p:nvPr/>
        </p:nvSpPr>
        <p:spPr>
          <a:xfrm>
            <a:off x="4654296" y="159105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Left 620 px: full-height photograph with horizontal fade gradient (clear at left → navy at right), blending into content panel.</a:t>
            </a:r>
            <a:endParaRPr lang="en-US" sz="900" dirty="0"/>
          </a:p>
        </p:txBody>
      </p:sp>
      <p:sp>
        <p:nvSpPr>
          <p:cNvPr id="12" name="Shape 9"/>
          <p:cNvSpPr/>
          <p:nvPr/>
        </p:nvSpPr>
        <p:spPr>
          <a:xfrm>
            <a:off x="4526280" y="2205990"/>
            <a:ext cx="54864" cy="660654"/>
          </a:xfrm>
          <a:prstGeom prst="roundRect">
            <a:avLst>
              <a:gd name="adj" fmla="val 50000"/>
            </a:avLst>
          </a:prstGeom>
          <a:solidFill>
            <a:srgbClr val="1B2E5E"/>
          </a:solidFill>
          <a:ln w="12700">
            <a:solidFill>
              <a:srgbClr val="1B2E5E"/>
            </a:solidFill>
            <a:prstDash val="solid"/>
          </a:ln>
        </p:spPr>
      </p:sp>
      <p:sp>
        <p:nvSpPr>
          <p:cNvPr id="13" name="Text 10"/>
          <p:cNvSpPr/>
          <p:nvPr/>
        </p:nvSpPr>
        <p:spPr>
          <a:xfrm>
            <a:off x="4654296" y="2160270"/>
            <a:ext cx="4443984" cy="228600"/>
          </a:xfrm>
          <a:prstGeom prst="rect">
            <a:avLst/>
          </a:prstGeom>
          <a:noFill/>
          <a:ln/>
        </p:spPr>
        <p:txBody>
          <a:bodyPr wrap="square" rtlCol="0" anchor="ctr"/>
          <a:lstStyle/>
          <a:p>
            <a:pPr indent="0" marL="0">
              <a:buNone/>
            </a:pPr>
            <a:r>
              <a:rPr lang="en-US" sz="950" b="1" dirty="0">
                <a:solidFill>
                  <a:srgbClr val="1B2E5E"/>
                </a:solidFill>
                <a:latin typeface="Cambria" pitchFamily="34" charset="0"/>
                <a:ea typeface="Cambria" pitchFamily="34" charset="-122"/>
                <a:cs typeface="Cambria" pitchFamily="34" charset="-120"/>
              </a:rPr>
              <a:t>Navy Panel</a:t>
            </a:r>
            <a:endParaRPr lang="en-US" sz="950" dirty="0"/>
          </a:p>
        </p:txBody>
      </p:sp>
      <p:sp>
        <p:nvSpPr>
          <p:cNvPr id="14" name="Text 11"/>
          <p:cNvSpPr/>
          <p:nvPr/>
        </p:nvSpPr>
        <p:spPr>
          <a:xfrm>
            <a:off x="4654296" y="237972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Right 600 px: Mediterranean Navy background. Turquoise wave accent top edge. Terracotta corner block top-right.</a:t>
            </a:r>
            <a:endParaRPr lang="en-US" sz="900" dirty="0"/>
          </a:p>
        </p:txBody>
      </p:sp>
      <p:sp>
        <p:nvSpPr>
          <p:cNvPr id="15" name="Shape 12"/>
          <p:cNvSpPr/>
          <p:nvPr/>
        </p:nvSpPr>
        <p:spPr>
          <a:xfrm>
            <a:off x="4526280" y="2994660"/>
            <a:ext cx="54864" cy="660654"/>
          </a:xfrm>
          <a:prstGeom prst="roundRect">
            <a:avLst>
              <a:gd name="adj" fmla="val 50000"/>
            </a:avLst>
          </a:prstGeom>
          <a:solidFill>
            <a:srgbClr val="1B2E5E"/>
          </a:solidFill>
          <a:ln w="12700">
            <a:solidFill>
              <a:srgbClr val="1B2E5E"/>
            </a:solidFill>
            <a:prstDash val="solid"/>
          </a:ln>
        </p:spPr>
      </p:sp>
      <p:sp>
        <p:nvSpPr>
          <p:cNvPr id="16" name="Text 13"/>
          <p:cNvSpPr/>
          <p:nvPr/>
        </p:nvSpPr>
        <p:spPr>
          <a:xfrm>
            <a:off x="4654296" y="2948940"/>
            <a:ext cx="4443984" cy="228600"/>
          </a:xfrm>
          <a:prstGeom prst="rect">
            <a:avLst/>
          </a:prstGeom>
          <a:noFill/>
          <a:ln/>
        </p:spPr>
        <p:txBody>
          <a:bodyPr wrap="square" rtlCol="0" anchor="ctr"/>
          <a:lstStyle/>
          <a:p>
            <a:pPr indent="0" marL="0">
              <a:buNone/>
            </a:pPr>
            <a:r>
              <a:rPr lang="en-US" sz="950" b="1" dirty="0">
                <a:solidFill>
                  <a:srgbClr val="1B2E5E"/>
                </a:solidFill>
                <a:latin typeface="Cambria" pitchFamily="34" charset="0"/>
                <a:ea typeface="Cambria" pitchFamily="34" charset="-122"/>
                <a:cs typeface="Cambria" pitchFamily="34" charset="-120"/>
              </a:rPr>
              <a:t>Logo + Wordmark</a:t>
            </a:r>
            <a:endParaRPr lang="en-US" sz="950" dirty="0"/>
          </a:p>
        </p:txBody>
      </p:sp>
      <p:sp>
        <p:nvSpPr>
          <p:cNvPr id="17" name="Text 14"/>
          <p:cNvSpPr/>
          <p:nvPr/>
        </p:nvSpPr>
        <p:spPr>
          <a:xfrm>
            <a:off x="4654296" y="316839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Logo emblem (62% scale) + ALTİD wordmark in Cormorant Garamond, Lato sub-brand line in gold. Turquoise divider rule below.</a:t>
            </a:r>
            <a:endParaRPr lang="en-US" sz="900" dirty="0"/>
          </a:p>
        </p:txBody>
      </p:sp>
      <p:sp>
        <p:nvSpPr>
          <p:cNvPr id="18" name="Shape 15"/>
          <p:cNvSpPr/>
          <p:nvPr/>
        </p:nvSpPr>
        <p:spPr>
          <a:xfrm>
            <a:off x="4526280" y="3783330"/>
            <a:ext cx="54864" cy="660654"/>
          </a:xfrm>
          <a:prstGeom prst="roundRect">
            <a:avLst>
              <a:gd name="adj" fmla="val 50000"/>
            </a:avLst>
          </a:prstGeom>
          <a:solidFill>
            <a:srgbClr val="1B2E5E"/>
          </a:solidFill>
          <a:ln w="12700">
            <a:solidFill>
              <a:srgbClr val="1B2E5E"/>
            </a:solidFill>
            <a:prstDash val="solid"/>
          </a:ln>
        </p:spPr>
      </p:sp>
      <p:sp>
        <p:nvSpPr>
          <p:cNvPr id="19" name="Text 16"/>
          <p:cNvSpPr/>
          <p:nvPr/>
        </p:nvSpPr>
        <p:spPr>
          <a:xfrm>
            <a:off x="4654296" y="3737610"/>
            <a:ext cx="4443984" cy="228600"/>
          </a:xfrm>
          <a:prstGeom prst="rect">
            <a:avLst/>
          </a:prstGeom>
          <a:noFill/>
          <a:ln/>
        </p:spPr>
        <p:txBody>
          <a:bodyPr wrap="square" rtlCol="0" anchor="ctr"/>
          <a:lstStyle/>
          <a:p>
            <a:pPr indent="0" marL="0">
              <a:buNone/>
            </a:pPr>
            <a:r>
              <a:rPr lang="en-US" sz="950" b="1" dirty="0">
                <a:solidFill>
                  <a:srgbClr val="1B2E5E"/>
                </a:solidFill>
                <a:latin typeface="Cambria" pitchFamily="34" charset="0"/>
                <a:ea typeface="Cambria" pitchFamily="34" charset="-122"/>
                <a:cs typeface="Cambria" pitchFamily="34" charset="-120"/>
              </a:rPr>
              <a:t>Content Area</a:t>
            </a:r>
            <a:endParaRPr lang="en-US" sz="950" dirty="0"/>
          </a:p>
        </p:txBody>
      </p:sp>
      <p:sp>
        <p:nvSpPr>
          <p:cNvPr id="20" name="Text 17"/>
          <p:cNvSpPr/>
          <p:nvPr/>
        </p:nvSpPr>
        <p:spPr>
          <a:xfrm>
            <a:off x="4654296" y="395706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Gold category tag with left accent bar. Date top-right. Cormorant Garamond headline (62 pt, two lines). Body text + handle.</a:t>
            </a:r>
            <a:endParaRPr lang="en-US" sz="900" dirty="0"/>
          </a:p>
        </p:txBody>
      </p:sp>
      <p:sp>
        <p:nvSpPr>
          <p:cNvPr id="21" name="Shape 18"/>
          <p:cNvSpPr/>
          <p:nvPr/>
        </p:nvSpPr>
        <p:spPr>
          <a:xfrm>
            <a:off x="4526280" y="4599432"/>
            <a:ext cx="4572000" cy="402336"/>
          </a:xfrm>
          <a:prstGeom prst="roundRect">
            <a:avLst>
              <a:gd name="adj" fmla="val 11364"/>
            </a:avLst>
          </a:prstGeom>
          <a:solidFill>
            <a:srgbClr val="F5EDD8"/>
          </a:solidFill>
          <a:ln w="12700">
            <a:solidFill>
              <a:srgbClr val="CCC6B0"/>
            </a:solidFill>
            <a:prstDash val="solid"/>
          </a:ln>
        </p:spPr>
      </p:sp>
      <p:sp>
        <p:nvSpPr>
          <p:cNvPr id="22" name="Text 19"/>
          <p:cNvSpPr/>
          <p:nvPr/>
        </p:nvSpPr>
        <p:spPr>
          <a:xfrm>
            <a:off x="4636008" y="4636008"/>
            <a:ext cx="4389120" cy="329184"/>
          </a:xfrm>
          <a:prstGeom prst="rect">
            <a:avLst/>
          </a:prstGeom>
          <a:noFill/>
          <a:ln/>
        </p:spPr>
        <p:txBody>
          <a:bodyPr wrap="square" rtlCol="0" anchor="ctr"/>
          <a:lstStyle/>
          <a:p>
            <a:pPr indent="0" marL="0">
              <a:lnSpc>
                <a:spcPct val="125000"/>
              </a:lnSpc>
              <a:buNone/>
            </a:pPr>
            <a:r>
              <a:rPr lang="en-US" sz="750" dirty="0">
                <a:solidFill>
                  <a:srgbClr val="2A2A2A"/>
                </a:solidFill>
                <a:latin typeface="Calibri" pitchFamily="34" charset="0"/>
                <a:ea typeface="Calibri" pitchFamily="34" charset="-122"/>
                <a:cs typeface="Calibri" pitchFamily="34" charset="-120"/>
              </a:rPr>
              <a:t>Edit:  DUYURU / HABER → category label   ·   GÜN AY YIL → date   ·   ANA BAŞLIK METNİ BURAYA → headline   ·   Body text → 3 lines max   ·   @altid.alanya → handle</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Twitter / X — 1200 × 675 px</a:t>
            </a:r>
            <a:endParaRPr lang="en-US" sz="2200" dirty="0"/>
          </a:p>
        </p:txBody>
      </p:sp>
      <p:sp>
        <p:nvSpPr>
          <p:cNvPr id="5" name="Text 3"/>
          <p:cNvSpPr/>
          <p:nvPr/>
        </p:nvSpPr>
        <p:spPr>
          <a:xfrm>
            <a:off x="411480" y="932688"/>
            <a:ext cx="8321040" cy="182880"/>
          </a:xfrm>
          <a:prstGeom prst="rect">
            <a:avLst/>
          </a:prstGeom>
          <a:noFill/>
          <a:ln/>
        </p:spPr>
        <p:txBody>
          <a:bodyPr wrap="square" rtlCol="0" anchor="ctr"/>
          <a:lstStyle/>
          <a:p>
            <a:pPr indent="0" marL="0">
              <a:buNone/>
            </a:pPr>
            <a:r>
              <a:rPr lang="en-US" sz="900" b="1" spc="200" kern="0" dirty="0">
                <a:solidFill>
                  <a:srgbClr val="5A7A3A"/>
                </a:solidFill>
                <a:latin typeface="Calibri" pitchFamily="34" charset="0"/>
                <a:ea typeface="Calibri" pitchFamily="34" charset="-122"/>
                <a:cs typeface="Calibri" pitchFamily="34" charset="-120"/>
              </a:rPr>
              <a:t>Twitter / X  ·  YouTube Thumbnail</a:t>
            </a:r>
            <a:endParaRPr lang="en-US" sz="900" dirty="0"/>
          </a:p>
        </p:txBody>
      </p:sp>
      <p:sp>
        <p:nvSpPr>
          <p:cNvPr id="6" name="Shape 4"/>
          <p:cNvSpPr/>
          <p:nvPr/>
        </p:nvSpPr>
        <p:spPr>
          <a:xfrm>
            <a:off x="292608" y="1744218"/>
            <a:ext cx="4133088" cy="2372868"/>
          </a:xfrm>
          <a:prstGeom prst="roundRect">
            <a:avLst>
              <a:gd name="adj" fmla="val 2312"/>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template_twitter_x.png">    </p:cNvPr>
          <p:cNvPicPr>
            <a:picLocks noChangeAspect="1"/>
          </p:cNvPicPr>
          <p:nvPr/>
        </p:nvPicPr>
        <p:blipFill>
          <a:blip r:embed="rId1"/>
          <a:stretch>
            <a:fillRect/>
          </a:stretch>
        </p:blipFill>
        <p:spPr>
          <a:xfrm>
            <a:off x="347472" y="1799082"/>
            <a:ext cx="4023360" cy="2263140"/>
          </a:xfrm>
          <a:prstGeom prst="rect">
            <a:avLst/>
          </a:prstGeom>
        </p:spPr>
      </p:pic>
      <p:sp>
        <p:nvSpPr>
          <p:cNvPr id="8" name="Text 5"/>
          <p:cNvSpPr/>
          <p:nvPr/>
        </p:nvSpPr>
        <p:spPr>
          <a:xfrm>
            <a:off x="4526280" y="1143000"/>
            <a:ext cx="4572000" cy="201168"/>
          </a:xfrm>
          <a:prstGeom prst="rect">
            <a:avLst/>
          </a:prstGeom>
          <a:noFill/>
          <a:ln/>
        </p:spPr>
        <p:txBody>
          <a:bodyPr wrap="square" rtlCol="0" anchor="ctr"/>
          <a:lstStyle/>
          <a:p>
            <a:pPr indent="0" marL="0">
              <a:buNone/>
            </a:pPr>
            <a:r>
              <a:rPr lang="en-US" sz="800" b="1" spc="300" kern="0" dirty="0">
                <a:solidFill>
                  <a:srgbClr val="5A7A3A"/>
                </a:solidFill>
                <a:latin typeface="Calibri" pitchFamily="34" charset="0"/>
                <a:ea typeface="Calibri" pitchFamily="34" charset="-122"/>
                <a:cs typeface="Calibri" pitchFamily="34" charset="-120"/>
              </a:rPr>
              <a:t>LAYOUT ZONES</a:t>
            </a:r>
            <a:endParaRPr lang="en-US" sz="800" dirty="0"/>
          </a:p>
        </p:txBody>
      </p:sp>
      <p:sp>
        <p:nvSpPr>
          <p:cNvPr id="9" name="Shape 6"/>
          <p:cNvSpPr/>
          <p:nvPr/>
        </p:nvSpPr>
        <p:spPr>
          <a:xfrm>
            <a:off x="4526280" y="1417320"/>
            <a:ext cx="54864" cy="660654"/>
          </a:xfrm>
          <a:prstGeom prst="roundRect">
            <a:avLst>
              <a:gd name="adj" fmla="val 50000"/>
            </a:avLst>
          </a:prstGeom>
          <a:solidFill>
            <a:srgbClr val="5A7A3A"/>
          </a:solidFill>
          <a:ln w="12700">
            <a:solidFill>
              <a:srgbClr val="5A7A3A"/>
            </a:solidFill>
            <a:prstDash val="solid"/>
          </a:ln>
        </p:spPr>
      </p:sp>
      <p:sp>
        <p:nvSpPr>
          <p:cNvPr id="10" name="Text 7"/>
          <p:cNvSpPr/>
          <p:nvPr/>
        </p:nvSpPr>
        <p:spPr>
          <a:xfrm>
            <a:off x="4654296" y="1371600"/>
            <a:ext cx="4443984" cy="228600"/>
          </a:xfrm>
          <a:prstGeom prst="rect">
            <a:avLst/>
          </a:prstGeom>
          <a:noFill/>
          <a:ln/>
        </p:spPr>
        <p:txBody>
          <a:bodyPr wrap="square" rtlCol="0" anchor="ctr"/>
          <a:lstStyle/>
          <a:p>
            <a:pPr indent="0" marL="0">
              <a:buNone/>
            </a:pPr>
            <a:r>
              <a:rPr lang="en-US" sz="950" b="1" dirty="0">
                <a:solidFill>
                  <a:srgbClr val="5A7A3A"/>
                </a:solidFill>
                <a:latin typeface="Cambria" pitchFamily="34" charset="0"/>
                <a:ea typeface="Cambria" pitchFamily="34" charset="-122"/>
                <a:cs typeface="Cambria" pitchFamily="34" charset="-120"/>
              </a:rPr>
              <a:t>Navy Header</a:t>
            </a:r>
            <a:endParaRPr lang="en-US" sz="950" dirty="0"/>
          </a:p>
        </p:txBody>
      </p:sp>
      <p:sp>
        <p:nvSpPr>
          <p:cNvPr id="11" name="Text 8"/>
          <p:cNvSpPr/>
          <p:nvPr/>
        </p:nvSpPr>
        <p:spPr>
          <a:xfrm>
            <a:off x="4654296" y="159105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Full-width navy bar (130 px). Logo emblem at left. ALTİD wordmark + gold sub-brand. Date and category pill tag at right.</a:t>
            </a:r>
            <a:endParaRPr lang="en-US" sz="900" dirty="0"/>
          </a:p>
        </p:txBody>
      </p:sp>
      <p:sp>
        <p:nvSpPr>
          <p:cNvPr id="12" name="Shape 9"/>
          <p:cNvSpPr/>
          <p:nvPr/>
        </p:nvSpPr>
        <p:spPr>
          <a:xfrm>
            <a:off x="4526280" y="2205990"/>
            <a:ext cx="54864" cy="660654"/>
          </a:xfrm>
          <a:prstGeom prst="roundRect">
            <a:avLst>
              <a:gd name="adj" fmla="val 50000"/>
            </a:avLst>
          </a:prstGeom>
          <a:solidFill>
            <a:srgbClr val="5A7A3A"/>
          </a:solidFill>
          <a:ln w="12700">
            <a:solidFill>
              <a:srgbClr val="5A7A3A"/>
            </a:solidFill>
            <a:prstDash val="solid"/>
          </a:ln>
        </p:spPr>
      </p:sp>
      <p:sp>
        <p:nvSpPr>
          <p:cNvPr id="13" name="Text 10"/>
          <p:cNvSpPr/>
          <p:nvPr/>
        </p:nvSpPr>
        <p:spPr>
          <a:xfrm>
            <a:off x="4654296" y="2160270"/>
            <a:ext cx="4443984" cy="228600"/>
          </a:xfrm>
          <a:prstGeom prst="rect">
            <a:avLst/>
          </a:prstGeom>
          <a:noFill/>
          <a:ln/>
        </p:spPr>
        <p:txBody>
          <a:bodyPr wrap="square" rtlCol="0" anchor="ctr"/>
          <a:lstStyle/>
          <a:p>
            <a:pPr indent="0" marL="0">
              <a:buNone/>
            </a:pPr>
            <a:r>
              <a:rPr lang="en-US" sz="950" b="1" dirty="0">
                <a:solidFill>
                  <a:srgbClr val="5A7A3A"/>
                </a:solidFill>
                <a:latin typeface="Cambria" pitchFamily="34" charset="0"/>
                <a:ea typeface="Cambria" pitchFamily="34" charset="-122"/>
                <a:cs typeface="Cambria" pitchFamily="34" charset="-120"/>
              </a:rPr>
              <a:t>Aegean Sand BG</a:t>
            </a:r>
            <a:endParaRPr lang="en-US" sz="950" dirty="0"/>
          </a:p>
        </p:txBody>
      </p:sp>
      <p:sp>
        <p:nvSpPr>
          <p:cNvPr id="14" name="Text 11"/>
          <p:cNvSpPr/>
          <p:nvPr/>
        </p:nvSpPr>
        <p:spPr>
          <a:xfrm>
            <a:off x="4654296" y="237972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Warm sand background (#F5EDD8) with subtle diagonal turquoise line texture. Turquoise + gold accent lines below header.</a:t>
            </a:r>
            <a:endParaRPr lang="en-US" sz="900" dirty="0"/>
          </a:p>
        </p:txBody>
      </p:sp>
      <p:sp>
        <p:nvSpPr>
          <p:cNvPr id="15" name="Shape 12"/>
          <p:cNvSpPr/>
          <p:nvPr/>
        </p:nvSpPr>
        <p:spPr>
          <a:xfrm>
            <a:off x="4526280" y="2994660"/>
            <a:ext cx="54864" cy="660654"/>
          </a:xfrm>
          <a:prstGeom prst="roundRect">
            <a:avLst>
              <a:gd name="adj" fmla="val 50000"/>
            </a:avLst>
          </a:prstGeom>
          <a:solidFill>
            <a:srgbClr val="5A7A3A"/>
          </a:solidFill>
          <a:ln w="12700">
            <a:solidFill>
              <a:srgbClr val="5A7A3A"/>
            </a:solidFill>
            <a:prstDash val="solid"/>
          </a:ln>
        </p:spPr>
      </p:sp>
      <p:sp>
        <p:nvSpPr>
          <p:cNvPr id="16" name="Text 13"/>
          <p:cNvSpPr/>
          <p:nvPr/>
        </p:nvSpPr>
        <p:spPr>
          <a:xfrm>
            <a:off x="4654296" y="2948940"/>
            <a:ext cx="4443984" cy="228600"/>
          </a:xfrm>
          <a:prstGeom prst="rect">
            <a:avLst/>
          </a:prstGeom>
          <a:noFill/>
          <a:ln/>
        </p:spPr>
        <p:txBody>
          <a:bodyPr wrap="square" rtlCol="0" anchor="ctr"/>
          <a:lstStyle/>
          <a:p>
            <a:pPr indent="0" marL="0">
              <a:buNone/>
            </a:pPr>
            <a:r>
              <a:rPr lang="en-US" sz="950" b="1" dirty="0">
                <a:solidFill>
                  <a:srgbClr val="5A7A3A"/>
                </a:solidFill>
                <a:latin typeface="Cambria" pitchFamily="34" charset="0"/>
                <a:ea typeface="Cambria" pitchFamily="34" charset="-122"/>
                <a:cs typeface="Cambria" pitchFamily="34" charset="-120"/>
              </a:rPr>
              <a:t>Left Column</a:t>
            </a:r>
            <a:endParaRPr lang="en-US" sz="950" dirty="0"/>
          </a:p>
        </p:txBody>
      </p:sp>
      <p:sp>
        <p:nvSpPr>
          <p:cNvPr id="17" name="Text 14"/>
          <p:cNvSpPr/>
          <p:nvPr/>
        </p:nvSpPr>
        <p:spPr>
          <a:xfrm>
            <a:off x="4654296" y="316839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Large Cormorant Garamond headline (82 pt, navy on sand). Turquoise + gold paired accent rule. Body text in Lato 300.</a:t>
            </a:r>
            <a:endParaRPr lang="en-US" sz="900" dirty="0"/>
          </a:p>
        </p:txBody>
      </p:sp>
      <p:sp>
        <p:nvSpPr>
          <p:cNvPr id="18" name="Shape 15"/>
          <p:cNvSpPr/>
          <p:nvPr/>
        </p:nvSpPr>
        <p:spPr>
          <a:xfrm>
            <a:off x="4526280" y="3783330"/>
            <a:ext cx="54864" cy="660654"/>
          </a:xfrm>
          <a:prstGeom prst="roundRect">
            <a:avLst>
              <a:gd name="adj" fmla="val 50000"/>
            </a:avLst>
          </a:prstGeom>
          <a:solidFill>
            <a:srgbClr val="5A7A3A"/>
          </a:solidFill>
          <a:ln w="12700">
            <a:solidFill>
              <a:srgbClr val="5A7A3A"/>
            </a:solidFill>
            <a:prstDash val="solid"/>
          </a:ln>
        </p:spPr>
      </p:sp>
      <p:sp>
        <p:nvSpPr>
          <p:cNvPr id="19" name="Text 16"/>
          <p:cNvSpPr/>
          <p:nvPr/>
        </p:nvSpPr>
        <p:spPr>
          <a:xfrm>
            <a:off x="4654296" y="3737610"/>
            <a:ext cx="4443984" cy="228600"/>
          </a:xfrm>
          <a:prstGeom prst="rect">
            <a:avLst/>
          </a:prstGeom>
          <a:noFill/>
          <a:ln/>
        </p:spPr>
        <p:txBody>
          <a:bodyPr wrap="square" rtlCol="0" anchor="ctr"/>
          <a:lstStyle/>
          <a:p>
            <a:pPr indent="0" marL="0">
              <a:buNone/>
            </a:pPr>
            <a:r>
              <a:rPr lang="en-US" sz="950" b="1" dirty="0">
                <a:solidFill>
                  <a:srgbClr val="5A7A3A"/>
                </a:solidFill>
                <a:latin typeface="Cambria" pitchFamily="34" charset="0"/>
                <a:ea typeface="Cambria" pitchFamily="34" charset="-122"/>
                <a:cs typeface="Cambria" pitchFamily="34" charset="-120"/>
              </a:rPr>
              <a:t>Right Accent</a:t>
            </a:r>
            <a:endParaRPr lang="en-US" sz="950" dirty="0"/>
          </a:p>
        </p:txBody>
      </p:sp>
      <p:sp>
        <p:nvSpPr>
          <p:cNvPr id="20" name="Text 17"/>
          <p:cNvSpPr/>
          <p:nvPr/>
        </p:nvSpPr>
        <p:spPr>
          <a:xfrm>
            <a:off x="4654296" y="3957066"/>
            <a:ext cx="4443984" cy="514350"/>
          </a:xfrm>
          <a:prstGeom prst="rect">
            <a:avLst/>
          </a:prstGeom>
          <a:noFill/>
          <a:ln/>
        </p:spPr>
        <p:txBody>
          <a:bodyPr wrap="square" rtlCol="0" anchor="t"/>
          <a:lstStyle/>
          <a:p>
            <a:pPr indent="0" marL="0">
              <a:lnSpc>
                <a:spcPct val="130000"/>
              </a:lnSpc>
              <a:buNone/>
            </a:pPr>
            <a:r>
              <a:rPr lang="en-US" sz="900" dirty="0">
                <a:solidFill>
                  <a:srgbClr val="2A2A2A"/>
                </a:solidFill>
                <a:latin typeface="Calibri" pitchFamily="34" charset="0"/>
                <a:ea typeface="Calibri" pitchFamily="34" charset="-122"/>
                <a:cs typeface="Calibri" pitchFamily="34" charset="-120"/>
              </a:rPr>
              <a:t>Navy accent panel right side. Statistics or pull-quote in large display type. Turquoise wave strip and handle at bottom.</a:t>
            </a:r>
            <a:endParaRPr lang="en-US" sz="900" dirty="0"/>
          </a:p>
        </p:txBody>
      </p:sp>
      <p:sp>
        <p:nvSpPr>
          <p:cNvPr id="21" name="Shape 18"/>
          <p:cNvSpPr/>
          <p:nvPr/>
        </p:nvSpPr>
        <p:spPr>
          <a:xfrm>
            <a:off x="4526280" y="4599432"/>
            <a:ext cx="4572000" cy="402336"/>
          </a:xfrm>
          <a:prstGeom prst="roundRect">
            <a:avLst>
              <a:gd name="adj" fmla="val 11364"/>
            </a:avLst>
          </a:prstGeom>
          <a:solidFill>
            <a:srgbClr val="F5EDD8"/>
          </a:solidFill>
          <a:ln w="12700">
            <a:solidFill>
              <a:srgbClr val="CCC6B0"/>
            </a:solidFill>
            <a:prstDash val="solid"/>
          </a:ln>
        </p:spPr>
      </p:sp>
      <p:sp>
        <p:nvSpPr>
          <p:cNvPr id="22" name="Text 19"/>
          <p:cNvSpPr/>
          <p:nvPr/>
        </p:nvSpPr>
        <p:spPr>
          <a:xfrm>
            <a:off x="4636008" y="4636008"/>
            <a:ext cx="4389120" cy="329184"/>
          </a:xfrm>
          <a:prstGeom prst="rect">
            <a:avLst/>
          </a:prstGeom>
          <a:noFill/>
          <a:ln/>
        </p:spPr>
        <p:txBody>
          <a:bodyPr wrap="square" rtlCol="0" anchor="ctr"/>
          <a:lstStyle/>
          <a:p>
            <a:pPr indent="0" marL="0">
              <a:lnSpc>
                <a:spcPct val="125000"/>
              </a:lnSpc>
              <a:buNone/>
            </a:pPr>
            <a:r>
              <a:rPr lang="en-US" sz="750" dirty="0">
                <a:solidFill>
                  <a:srgbClr val="2A2A2A"/>
                </a:solidFill>
                <a:latin typeface="Calibri" pitchFamily="34" charset="0"/>
                <a:ea typeface="Calibri" pitchFamily="34" charset="-122"/>
                <a:cs typeface="Calibri" pitchFamily="34" charset="-120"/>
              </a:rPr>
              <a:t>Edit:  KATEGORİ → category tag   ·   GÜN AY YIL → date   ·   ANA BAŞLIK → headline   ·   STAT / QUOTE area → large number or pull-quote   ·   @altid.alanya → handle</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B2E5E"/>
        </a:solidFill>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E8920A"/>
          </a:solidFill>
          <a:ln w="12700">
            <a:solidFill>
              <a:srgbClr val="E8920A"/>
            </a:solidFill>
            <a:prstDash val="solid"/>
          </a:ln>
        </p:spPr>
      </p:sp>
      <p:sp>
        <p:nvSpPr>
          <p:cNvPr id="3" name="Text 1"/>
          <p:cNvSpPr/>
          <p:nvPr/>
        </p:nvSpPr>
        <p:spPr>
          <a:xfrm>
            <a:off x="640080" y="1737360"/>
            <a:ext cx="7863840" cy="91440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07  Flag Design Examples</a:t>
            </a:r>
            <a:endParaRPr lang="en-US" sz="4000" dirty="0"/>
          </a:p>
        </p:txBody>
      </p:sp>
      <p:sp>
        <p:nvSpPr>
          <p:cNvPr id="4" name="Text 2"/>
          <p:cNvSpPr/>
          <p:nvPr/>
        </p:nvSpPr>
        <p:spPr>
          <a:xfrm>
            <a:off x="1371600" y="2834640"/>
            <a:ext cx="6400800" cy="640080"/>
          </a:xfrm>
          <a:prstGeom prst="rect">
            <a:avLst/>
          </a:prstGeom>
          <a:noFill/>
          <a:ln/>
        </p:spPr>
        <p:txBody>
          <a:bodyPr wrap="square" rtlCol="0" anchor="ctr"/>
          <a:lstStyle/>
          <a:p>
            <a:pPr algn="ctr" indent="0" marL="0">
              <a:buNone/>
            </a:pPr>
            <a:r>
              <a:rPr lang="en-US" sz="1500" i="1" dirty="0">
                <a:solidFill>
                  <a:srgbClr val="B8C9D8"/>
                </a:solidFill>
                <a:latin typeface="Calibri" pitchFamily="34" charset="0"/>
                <a:ea typeface="Calibri" pitchFamily="34" charset="-122"/>
                <a:cs typeface="Calibri" pitchFamily="34" charset="-120"/>
              </a:rPr>
              <a:t>Brand identity applied to institutional and event flags</a:t>
            </a:r>
            <a:endParaRPr lang="en-US" sz="15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Flag Design Examples — Overview</a:t>
            </a:r>
            <a:endParaRPr lang="en-US" sz="2200" dirty="0"/>
          </a:p>
        </p:txBody>
      </p:sp>
      <p:sp>
        <p:nvSpPr>
          <p:cNvPr id="5" name="Text 3"/>
          <p:cNvSpPr/>
          <p:nvPr/>
        </p:nvSpPr>
        <p:spPr>
          <a:xfrm>
            <a:off x="411480" y="987552"/>
            <a:ext cx="8321040" cy="411480"/>
          </a:xfrm>
          <a:prstGeom prst="rect">
            <a:avLst/>
          </a:prstGeom>
          <a:noFill/>
          <a:ln/>
        </p:spPr>
        <p:txBody>
          <a:bodyPr wrap="square" rtlCol="0" anchor="ctr"/>
          <a:lstStyle/>
          <a:p>
            <a:pPr indent="0" marL="0">
              <a:lnSpc>
                <a:spcPct val="130000"/>
              </a:lnSpc>
              <a:buNone/>
            </a:pPr>
            <a:r>
              <a:rPr lang="en-US" sz="1050" dirty="0">
                <a:solidFill>
                  <a:srgbClr val="2A2A2A"/>
                </a:solidFill>
                <a:latin typeface="Calibri" pitchFamily="34" charset="0"/>
                <a:ea typeface="Calibri" pitchFamily="34" charset="-122"/>
                <a:cs typeface="Calibri" pitchFamily="34" charset="-120"/>
              </a:rPr>
              <a:t>Four flag concepts apply the ALTİD brand system to physical identity contexts. Each variant is optimised for a specific setting — from formal governmental liaison to beachside hospitality venues.</a:t>
            </a:r>
            <a:endParaRPr lang="en-US" sz="1050" dirty="0"/>
          </a:p>
        </p:txBody>
      </p:sp>
      <p:sp>
        <p:nvSpPr>
          <p:cNvPr id="6" name="Shape 4"/>
          <p:cNvSpPr/>
          <p:nvPr/>
        </p:nvSpPr>
        <p:spPr>
          <a:xfrm>
            <a:off x="320040" y="1481328"/>
            <a:ext cx="4160520" cy="1956816"/>
          </a:xfrm>
          <a:prstGeom prst="roundRect">
            <a:avLst>
              <a:gd name="adj" fmla="val 3271"/>
            </a:avLst>
          </a:prstGeom>
          <a:solidFill>
            <a:srgbClr val="FFFFFF"/>
          </a:solidFill>
          <a:ln w="12700">
            <a:solidFill>
              <a:srgbClr val="E0DDD5"/>
            </a:solidFill>
            <a:prstDash val="solid"/>
          </a:ln>
          <a:effectLst>
            <a:outerShdw sx="100000" sy="100000" kx="0" ky="0" algn="bl" rotWithShape="0" blurRad="101600" dist="38100" dir="2700000">
              <a:srgbClr val="000000">
                <a:alpha val="12000"/>
              </a:srgbClr>
            </a:outerShdw>
          </a:effectLst>
        </p:spPr>
      </p:sp>
      <p:sp>
        <p:nvSpPr>
          <p:cNvPr id="7" name="Shape 5"/>
          <p:cNvSpPr/>
          <p:nvPr/>
        </p:nvSpPr>
        <p:spPr>
          <a:xfrm>
            <a:off x="320040" y="1481328"/>
            <a:ext cx="4160520" cy="182880"/>
          </a:xfrm>
          <a:prstGeom prst="roundRect">
            <a:avLst>
              <a:gd name="adj" fmla="val 35000"/>
            </a:avLst>
          </a:prstGeom>
          <a:solidFill>
            <a:srgbClr val="1B2E5E"/>
          </a:solidFill>
          <a:ln w="12700">
            <a:solidFill>
              <a:srgbClr val="1B2E5E"/>
            </a:solidFill>
            <a:prstDash val="solid"/>
          </a:ln>
        </p:spPr>
      </p:sp>
      <p:sp>
        <p:nvSpPr>
          <p:cNvPr id="8" name="Shape 6"/>
          <p:cNvSpPr/>
          <p:nvPr/>
        </p:nvSpPr>
        <p:spPr>
          <a:xfrm>
            <a:off x="320040" y="1572768"/>
            <a:ext cx="4160520" cy="91440"/>
          </a:xfrm>
          <a:prstGeom prst="rect">
            <a:avLst/>
          </a:prstGeom>
          <a:solidFill>
            <a:srgbClr val="1B2E5E"/>
          </a:solidFill>
          <a:ln w="12700">
            <a:solidFill>
              <a:srgbClr val="1B2E5E"/>
            </a:solidFill>
            <a:prstDash val="solid"/>
          </a:ln>
        </p:spPr>
      </p:sp>
      <p:pic>
        <p:nvPicPr>
          <p:cNvPr id="9" name="Image 0" descr="/sessions/inspiring-vigilant-dijkstra/mnt/outputs/flag_A_institutional.png">    </p:cNvPr>
          <p:cNvPicPr>
            <a:picLocks noChangeAspect="1"/>
          </p:cNvPicPr>
          <p:nvPr/>
        </p:nvPicPr>
        <p:blipFill>
          <a:blip r:embed="rId1"/>
          <a:stretch>
            <a:fillRect/>
          </a:stretch>
        </p:blipFill>
        <p:spPr>
          <a:xfrm>
            <a:off x="320040" y="1664208"/>
            <a:ext cx="4160520" cy="1481328"/>
          </a:xfrm>
          <a:prstGeom prst="rect">
            <a:avLst/>
          </a:prstGeom>
        </p:spPr>
      </p:pic>
      <p:sp>
        <p:nvSpPr>
          <p:cNvPr id="10" name="Text 7"/>
          <p:cNvSpPr/>
          <p:nvPr/>
        </p:nvSpPr>
        <p:spPr>
          <a:xfrm>
            <a:off x="429768" y="3163824"/>
            <a:ext cx="3941064" cy="219456"/>
          </a:xfrm>
          <a:prstGeom prst="rect">
            <a:avLst/>
          </a:prstGeom>
          <a:noFill/>
          <a:ln/>
        </p:spPr>
        <p:txBody>
          <a:bodyPr wrap="square" rtlCol="0" anchor="ctr"/>
          <a:lstStyle/>
          <a:p>
            <a:pPr indent="0" marL="0">
              <a:buNone/>
            </a:pPr>
            <a:r>
              <a:rPr lang="en-US" sz="1000" b="1" dirty="0">
                <a:solidFill>
                  <a:srgbClr val="1B2E5E"/>
                </a:solidFill>
                <a:latin typeface="Cambria" pitchFamily="34" charset="0"/>
                <a:ea typeface="Cambria" pitchFamily="34" charset="-122"/>
                <a:cs typeface="Cambria" pitchFamily="34" charset="-120"/>
              </a:rPr>
              <a:t>A — Institutional</a:t>
            </a:r>
            <a:endParaRPr lang="en-US" sz="1000" dirty="0"/>
          </a:p>
        </p:txBody>
      </p:sp>
      <p:sp>
        <p:nvSpPr>
          <p:cNvPr id="11" name="Text 8"/>
          <p:cNvSpPr/>
          <p:nvPr/>
        </p:nvSpPr>
        <p:spPr>
          <a:xfrm>
            <a:off x="429768" y="3364992"/>
            <a:ext cx="3941064" cy="182880"/>
          </a:xfrm>
          <a:prstGeom prst="rect">
            <a:avLst/>
          </a:prstGeom>
          <a:noFill/>
          <a:ln/>
        </p:spPr>
        <p:txBody>
          <a:bodyPr wrap="square" rtlCol="0" anchor="ctr"/>
          <a:lstStyle/>
          <a:p>
            <a:pPr indent="0" marL="0">
              <a:buNone/>
            </a:pPr>
            <a:r>
              <a:rPr lang="en-US" sz="850" dirty="0">
                <a:solidFill>
                  <a:srgbClr val="888888"/>
                </a:solidFill>
                <a:latin typeface="Calibri" pitchFamily="34" charset="0"/>
                <a:ea typeface="Calibri" pitchFamily="34" charset="-122"/>
                <a:cs typeface="Calibri" pitchFamily="34" charset="-120"/>
              </a:rPr>
              <a:t>Navy field · Gold base stripe</a:t>
            </a:r>
            <a:endParaRPr lang="en-US" sz="850" dirty="0"/>
          </a:p>
        </p:txBody>
      </p:sp>
      <p:sp>
        <p:nvSpPr>
          <p:cNvPr id="12" name="Shape 9"/>
          <p:cNvSpPr/>
          <p:nvPr/>
        </p:nvSpPr>
        <p:spPr>
          <a:xfrm>
            <a:off x="4663440" y="1481328"/>
            <a:ext cx="4160520" cy="1956816"/>
          </a:xfrm>
          <a:prstGeom prst="roundRect">
            <a:avLst>
              <a:gd name="adj" fmla="val 3271"/>
            </a:avLst>
          </a:prstGeom>
          <a:solidFill>
            <a:srgbClr val="FFFFFF"/>
          </a:solidFill>
          <a:ln w="12700">
            <a:solidFill>
              <a:srgbClr val="E0DDD5"/>
            </a:solidFill>
            <a:prstDash val="solid"/>
          </a:ln>
          <a:effectLst>
            <a:outerShdw sx="100000" sy="100000" kx="0" ky="0" algn="bl" rotWithShape="0" blurRad="101600" dist="38100" dir="2700000">
              <a:srgbClr val="000000">
                <a:alpha val="12000"/>
              </a:srgbClr>
            </a:outerShdw>
          </a:effectLst>
        </p:spPr>
      </p:sp>
      <p:sp>
        <p:nvSpPr>
          <p:cNvPr id="13" name="Shape 10"/>
          <p:cNvSpPr/>
          <p:nvPr/>
        </p:nvSpPr>
        <p:spPr>
          <a:xfrm>
            <a:off x="4663440" y="1481328"/>
            <a:ext cx="4160520" cy="182880"/>
          </a:xfrm>
          <a:prstGeom prst="roundRect">
            <a:avLst>
              <a:gd name="adj" fmla="val 35000"/>
            </a:avLst>
          </a:prstGeom>
          <a:solidFill>
            <a:srgbClr val="1A9BC8"/>
          </a:solidFill>
          <a:ln w="12700">
            <a:solidFill>
              <a:srgbClr val="1A9BC8"/>
            </a:solidFill>
            <a:prstDash val="solid"/>
          </a:ln>
        </p:spPr>
      </p:sp>
      <p:sp>
        <p:nvSpPr>
          <p:cNvPr id="14" name="Shape 11"/>
          <p:cNvSpPr/>
          <p:nvPr/>
        </p:nvSpPr>
        <p:spPr>
          <a:xfrm>
            <a:off x="4663440" y="1572768"/>
            <a:ext cx="4160520" cy="91440"/>
          </a:xfrm>
          <a:prstGeom prst="rect">
            <a:avLst/>
          </a:prstGeom>
          <a:solidFill>
            <a:srgbClr val="1A9BC8"/>
          </a:solidFill>
          <a:ln w="12700">
            <a:solidFill>
              <a:srgbClr val="1A9BC8"/>
            </a:solidFill>
            <a:prstDash val="solid"/>
          </a:ln>
        </p:spPr>
      </p:sp>
      <p:pic>
        <p:nvPicPr>
          <p:cNvPr id="15" name="Image 1" descr="/sessions/inspiring-vigilant-dijkstra/mnt/outputs/flag_B_tourism.png">    </p:cNvPr>
          <p:cNvPicPr>
            <a:picLocks noChangeAspect="1"/>
          </p:cNvPicPr>
          <p:nvPr/>
        </p:nvPicPr>
        <p:blipFill>
          <a:blip r:embed="rId2"/>
          <a:stretch>
            <a:fillRect/>
          </a:stretch>
        </p:blipFill>
        <p:spPr>
          <a:xfrm>
            <a:off x="4663440" y="1664208"/>
            <a:ext cx="4160520" cy="1481328"/>
          </a:xfrm>
          <a:prstGeom prst="rect">
            <a:avLst/>
          </a:prstGeom>
        </p:spPr>
      </p:pic>
      <p:sp>
        <p:nvSpPr>
          <p:cNvPr id="16" name="Text 12"/>
          <p:cNvSpPr/>
          <p:nvPr/>
        </p:nvSpPr>
        <p:spPr>
          <a:xfrm>
            <a:off x="4773168" y="3163824"/>
            <a:ext cx="3941064" cy="219456"/>
          </a:xfrm>
          <a:prstGeom prst="rect">
            <a:avLst/>
          </a:prstGeom>
          <a:noFill/>
          <a:ln/>
        </p:spPr>
        <p:txBody>
          <a:bodyPr wrap="square" rtlCol="0" anchor="ctr"/>
          <a:lstStyle/>
          <a:p>
            <a:pPr indent="0" marL="0">
              <a:buNone/>
            </a:pPr>
            <a:r>
              <a:rPr lang="en-US" sz="1000" b="1" dirty="0">
                <a:solidFill>
                  <a:srgbClr val="1A9BC8"/>
                </a:solidFill>
                <a:latin typeface="Cambria" pitchFamily="34" charset="0"/>
                <a:ea typeface="Cambria" pitchFamily="34" charset="-122"/>
                <a:cs typeface="Cambria" pitchFamily="34" charset="-120"/>
              </a:rPr>
              <a:t>B — Tourism</a:t>
            </a:r>
            <a:endParaRPr lang="en-US" sz="1000" dirty="0"/>
          </a:p>
        </p:txBody>
      </p:sp>
      <p:sp>
        <p:nvSpPr>
          <p:cNvPr id="17" name="Text 13"/>
          <p:cNvSpPr/>
          <p:nvPr/>
        </p:nvSpPr>
        <p:spPr>
          <a:xfrm>
            <a:off x="4773168" y="3364992"/>
            <a:ext cx="3941064" cy="182880"/>
          </a:xfrm>
          <a:prstGeom prst="rect">
            <a:avLst/>
          </a:prstGeom>
          <a:noFill/>
          <a:ln/>
        </p:spPr>
        <p:txBody>
          <a:bodyPr wrap="square" rtlCol="0" anchor="ctr"/>
          <a:lstStyle/>
          <a:p>
            <a:pPr indent="0" marL="0">
              <a:buNone/>
            </a:pPr>
            <a:r>
              <a:rPr lang="en-US" sz="850" dirty="0">
                <a:solidFill>
                  <a:srgbClr val="888888"/>
                </a:solidFill>
                <a:latin typeface="Calibri" pitchFamily="34" charset="0"/>
                <a:ea typeface="Calibri" pitchFamily="34" charset="-122"/>
                <a:cs typeface="Calibri" pitchFamily="34" charset="-120"/>
              </a:rPr>
              <a:t>Turquoise field · Cream &amp; Navy bands</a:t>
            </a:r>
            <a:endParaRPr lang="en-US" sz="850" dirty="0"/>
          </a:p>
        </p:txBody>
      </p:sp>
      <p:sp>
        <p:nvSpPr>
          <p:cNvPr id="18" name="Shape 14"/>
          <p:cNvSpPr/>
          <p:nvPr/>
        </p:nvSpPr>
        <p:spPr>
          <a:xfrm>
            <a:off x="320040" y="3090672"/>
            <a:ext cx="4160520" cy="1956816"/>
          </a:xfrm>
          <a:prstGeom prst="roundRect">
            <a:avLst>
              <a:gd name="adj" fmla="val 3271"/>
            </a:avLst>
          </a:prstGeom>
          <a:solidFill>
            <a:srgbClr val="FFFFFF"/>
          </a:solidFill>
          <a:ln w="12700">
            <a:solidFill>
              <a:srgbClr val="E0DDD5"/>
            </a:solidFill>
            <a:prstDash val="solid"/>
          </a:ln>
          <a:effectLst>
            <a:outerShdw sx="100000" sy="100000" kx="0" ky="0" algn="bl" rotWithShape="0" blurRad="101600" dist="38100" dir="2700000">
              <a:srgbClr val="000000">
                <a:alpha val="12000"/>
              </a:srgbClr>
            </a:outerShdw>
          </a:effectLst>
        </p:spPr>
      </p:sp>
      <p:sp>
        <p:nvSpPr>
          <p:cNvPr id="19" name="Shape 15"/>
          <p:cNvSpPr/>
          <p:nvPr/>
        </p:nvSpPr>
        <p:spPr>
          <a:xfrm>
            <a:off x="320040" y="3090672"/>
            <a:ext cx="4160520" cy="182880"/>
          </a:xfrm>
          <a:prstGeom prst="roundRect">
            <a:avLst>
              <a:gd name="adj" fmla="val 35000"/>
            </a:avLst>
          </a:prstGeom>
          <a:solidFill>
            <a:srgbClr val="E8920A"/>
          </a:solidFill>
          <a:ln w="12700">
            <a:solidFill>
              <a:srgbClr val="E8920A"/>
            </a:solidFill>
            <a:prstDash val="solid"/>
          </a:ln>
        </p:spPr>
      </p:sp>
      <p:sp>
        <p:nvSpPr>
          <p:cNvPr id="20" name="Shape 16"/>
          <p:cNvSpPr/>
          <p:nvPr/>
        </p:nvSpPr>
        <p:spPr>
          <a:xfrm>
            <a:off x="320040" y="3182112"/>
            <a:ext cx="4160520" cy="91440"/>
          </a:xfrm>
          <a:prstGeom prst="rect">
            <a:avLst/>
          </a:prstGeom>
          <a:solidFill>
            <a:srgbClr val="E8920A"/>
          </a:solidFill>
          <a:ln w="12700">
            <a:solidFill>
              <a:srgbClr val="E8920A"/>
            </a:solidFill>
            <a:prstDash val="solid"/>
          </a:ln>
        </p:spPr>
      </p:sp>
      <p:pic>
        <p:nvPicPr>
          <p:cNvPr id="21" name="Image 2" descr="/sessions/inspiring-vigilant-dijkstra/mnt/outputs/flag_C_ceremonial.png">    </p:cNvPr>
          <p:cNvPicPr>
            <a:picLocks noChangeAspect="1"/>
          </p:cNvPicPr>
          <p:nvPr/>
        </p:nvPicPr>
        <p:blipFill>
          <a:blip r:embed="rId3"/>
          <a:stretch>
            <a:fillRect/>
          </a:stretch>
        </p:blipFill>
        <p:spPr>
          <a:xfrm>
            <a:off x="320040" y="3273552"/>
            <a:ext cx="4160520" cy="1481328"/>
          </a:xfrm>
          <a:prstGeom prst="rect">
            <a:avLst/>
          </a:prstGeom>
        </p:spPr>
      </p:pic>
      <p:sp>
        <p:nvSpPr>
          <p:cNvPr id="22" name="Text 17"/>
          <p:cNvSpPr/>
          <p:nvPr/>
        </p:nvSpPr>
        <p:spPr>
          <a:xfrm>
            <a:off x="429768" y="4773168"/>
            <a:ext cx="3941064" cy="219456"/>
          </a:xfrm>
          <a:prstGeom prst="rect">
            <a:avLst/>
          </a:prstGeom>
          <a:noFill/>
          <a:ln/>
        </p:spPr>
        <p:txBody>
          <a:bodyPr wrap="square" rtlCol="0" anchor="ctr"/>
          <a:lstStyle/>
          <a:p>
            <a:pPr indent="0" marL="0">
              <a:buNone/>
            </a:pPr>
            <a:r>
              <a:rPr lang="en-US" sz="1000" b="1" dirty="0">
                <a:solidFill>
                  <a:srgbClr val="E8920A"/>
                </a:solidFill>
                <a:latin typeface="Cambria" pitchFamily="34" charset="0"/>
                <a:ea typeface="Cambria" pitchFamily="34" charset="-122"/>
                <a:cs typeface="Cambria" pitchFamily="34" charset="-120"/>
              </a:rPr>
              <a:t>C — Ceremonial</a:t>
            </a:r>
            <a:endParaRPr lang="en-US" sz="1000" dirty="0"/>
          </a:p>
        </p:txBody>
      </p:sp>
      <p:sp>
        <p:nvSpPr>
          <p:cNvPr id="23" name="Text 18"/>
          <p:cNvSpPr/>
          <p:nvPr/>
        </p:nvSpPr>
        <p:spPr>
          <a:xfrm>
            <a:off x="429768" y="4974336"/>
            <a:ext cx="3941064" cy="182880"/>
          </a:xfrm>
          <a:prstGeom prst="rect">
            <a:avLst/>
          </a:prstGeom>
          <a:noFill/>
          <a:ln/>
        </p:spPr>
        <p:txBody>
          <a:bodyPr wrap="square" rtlCol="0" anchor="ctr"/>
          <a:lstStyle/>
          <a:p>
            <a:pPr indent="0" marL="0">
              <a:buNone/>
            </a:pPr>
            <a:r>
              <a:rPr lang="en-US" sz="850" dirty="0">
                <a:solidFill>
                  <a:srgbClr val="888888"/>
                </a:solidFill>
                <a:latin typeface="Calibri" pitchFamily="34" charset="0"/>
                <a:ea typeface="Calibri" pitchFamily="34" charset="-122"/>
                <a:cs typeface="Calibri" pitchFamily="34" charset="-120"/>
              </a:rPr>
              <a:t>Navy–Gold–Navy triband · Badge centre</a:t>
            </a:r>
            <a:endParaRPr lang="en-US" sz="850" dirty="0"/>
          </a:p>
        </p:txBody>
      </p:sp>
      <p:sp>
        <p:nvSpPr>
          <p:cNvPr id="24" name="Shape 19"/>
          <p:cNvSpPr/>
          <p:nvPr/>
        </p:nvSpPr>
        <p:spPr>
          <a:xfrm>
            <a:off x="4663440" y="3090672"/>
            <a:ext cx="4160520" cy="1956816"/>
          </a:xfrm>
          <a:prstGeom prst="roundRect">
            <a:avLst>
              <a:gd name="adj" fmla="val 3271"/>
            </a:avLst>
          </a:prstGeom>
          <a:solidFill>
            <a:srgbClr val="FFFFFF"/>
          </a:solidFill>
          <a:ln w="12700">
            <a:solidFill>
              <a:srgbClr val="E0DDD5"/>
            </a:solidFill>
            <a:prstDash val="solid"/>
          </a:ln>
          <a:effectLst>
            <a:outerShdw sx="100000" sy="100000" kx="0" ky="0" algn="bl" rotWithShape="0" blurRad="101600" dist="38100" dir="2700000">
              <a:srgbClr val="000000">
                <a:alpha val="12000"/>
              </a:srgbClr>
            </a:outerShdw>
          </a:effectLst>
        </p:spPr>
      </p:sp>
      <p:sp>
        <p:nvSpPr>
          <p:cNvPr id="25" name="Shape 20"/>
          <p:cNvSpPr/>
          <p:nvPr/>
        </p:nvSpPr>
        <p:spPr>
          <a:xfrm>
            <a:off x="4663440" y="3090672"/>
            <a:ext cx="4160520" cy="182880"/>
          </a:xfrm>
          <a:prstGeom prst="roundRect">
            <a:avLst>
              <a:gd name="adj" fmla="val 35000"/>
            </a:avLst>
          </a:prstGeom>
          <a:solidFill>
            <a:srgbClr val="C4421A"/>
          </a:solidFill>
          <a:ln w="12700">
            <a:solidFill>
              <a:srgbClr val="C4421A"/>
            </a:solidFill>
            <a:prstDash val="solid"/>
          </a:ln>
        </p:spPr>
      </p:sp>
      <p:sp>
        <p:nvSpPr>
          <p:cNvPr id="26" name="Shape 21"/>
          <p:cNvSpPr/>
          <p:nvPr/>
        </p:nvSpPr>
        <p:spPr>
          <a:xfrm>
            <a:off x="4663440" y="3182112"/>
            <a:ext cx="4160520" cy="91440"/>
          </a:xfrm>
          <a:prstGeom prst="rect">
            <a:avLst/>
          </a:prstGeom>
          <a:solidFill>
            <a:srgbClr val="C4421A"/>
          </a:solidFill>
          <a:ln w="12700">
            <a:solidFill>
              <a:srgbClr val="C4421A"/>
            </a:solidFill>
            <a:prstDash val="solid"/>
          </a:ln>
        </p:spPr>
      </p:sp>
      <p:pic>
        <p:nvPicPr>
          <p:cNvPr id="27" name="Image 3" descr="/sessions/inspiring-vigilant-dijkstra/mnt/outputs/flag_D_heritage.png">    </p:cNvPr>
          <p:cNvPicPr>
            <a:picLocks noChangeAspect="1"/>
          </p:cNvPicPr>
          <p:nvPr/>
        </p:nvPicPr>
        <p:blipFill>
          <a:blip r:embed="rId4"/>
          <a:stretch>
            <a:fillRect/>
          </a:stretch>
        </p:blipFill>
        <p:spPr>
          <a:xfrm>
            <a:off x="4663440" y="3273552"/>
            <a:ext cx="4160520" cy="1481328"/>
          </a:xfrm>
          <a:prstGeom prst="rect">
            <a:avLst/>
          </a:prstGeom>
        </p:spPr>
      </p:pic>
      <p:sp>
        <p:nvSpPr>
          <p:cNvPr id="28" name="Text 22"/>
          <p:cNvSpPr/>
          <p:nvPr/>
        </p:nvSpPr>
        <p:spPr>
          <a:xfrm>
            <a:off x="4773168" y="4773168"/>
            <a:ext cx="3941064" cy="219456"/>
          </a:xfrm>
          <a:prstGeom prst="rect">
            <a:avLst/>
          </a:prstGeom>
          <a:noFill/>
          <a:ln/>
        </p:spPr>
        <p:txBody>
          <a:bodyPr wrap="square" rtlCol="0" anchor="ctr"/>
          <a:lstStyle/>
          <a:p>
            <a:pPr indent="0" marL="0">
              <a:buNone/>
            </a:pPr>
            <a:r>
              <a:rPr lang="en-US" sz="1000" b="1" dirty="0">
                <a:solidFill>
                  <a:srgbClr val="C4421A"/>
                </a:solidFill>
                <a:latin typeface="Cambria" pitchFamily="34" charset="0"/>
                <a:ea typeface="Cambria" pitchFamily="34" charset="-122"/>
                <a:cs typeface="Cambria" pitchFamily="34" charset="-120"/>
              </a:rPr>
              <a:t>D — Heritage</a:t>
            </a:r>
            <a:endParaRPr lang="en-US" sz="1000" dirty="0"/>
          </a:p>
        </p:txBody>
      </p:sp>
      <p:sp>
        <p:nvSpPr>
          <p:cNvPr id="29" name="Text 23"/>
          <p:cNvSpPr/>
          <p:nvPr/>
        </p:nvSpPr>
        <p:spPr>
          <a:xfrm>
            <a:off x="4773168" y="4974336"/>
            <a:ext cx="3941064" cy="182880"/>
          </a:xfrm>
          <a:prstGeom prst="rect">
            <a:avLst/>
          </a:prstGeom>
          <a:noFill/>
          <a:ln/>
        </p:spPr>
        <p:txBody>
          <a:bodyPr wrap="square" rtlCol="0" anchor="ctr"/>
          <a:lstStyle/>
          <a:p>
            <a:pPr indent="0" marL="0">
              <a:buNone/>
            </a:pPr>
            <a:r>
              <a:rPr lang="en-US" sz="850" dirty="0">
                <a:solidFill>
                  <a:srgbClr val="888888"/>
                </a:solidFill>
                <a:latin typeface="Calibri" pitchFamily="34" charset="0"/>
                <a:ea typeface="Calibri" pitchFamily="34" charset="-122"/>
                <a:cs typeface="Calibri" pitchFamily="34" charset="-120"/>
              </a:rPr>
              <a:t>Terracotta field · Navy hoist panel</a:t>
            </a:r>
            <a:endParaRPr lang="en-US" sz="850" dirty="0"/>
          </a:p>
        </p:txBody>
      </p:sp>
      <p:sp>
        <p:nvSpPr>
          <p:cNvPr id="30" name="Shape 24"/>
          <p:cNvSpPr/>
          <p:nvPr/>
        </p:nvSpPr>
        <p:spPr>
          <a:xfrm>
            <a:off x="320040" y="4663440"/>
            <a:ext cx="8503920" cy="274320"/>
          </a:xfrm>
          <a:prstGeom prst="roundRect">
            <a:avLst>
              <a:gd name="adj" fmla="val 16667"/>
            </a:avLst>
          </a:prstGeom>
          <a:solidFill>
            <a:srgbClr val="F5EDD8"/>
          </a:solidFill>
          <a:ln w="12700">
            <a:solidFill>
              <a:srgbClr val="CCC6B0"/>
            </a:solidFill>
            <a:prstDash val="solid"/>
          </a:ln>
        </p:spPr>
      </p:sp>
      <p:sp>
        <p:nvSpPr>
          <p:cNvPr id="31" name="Text 25"/>
          <p:cNvSpPr/>
          <p:nvPr/>
        </p:nvSpPr>
        <p:spPr>
          <a:xfrm>
            <a:off x="411480" y="4681728"/>
            <a:ext cx="8321040" cy="237744"/>
          </a:xfrm>
          <a:prstGeom prst="rect">
            <a:avLst/>
          </a:prstGeom>
          <a:noFill/>
          <a:ln/>
        </p:spPr>
        <p:txBody>
          <a:bodyPr wrap="square" rtlCol="0" anchor="ctr"/>
          <a:lstStyle/>
          <a:p>
            <a:pPr algn="ctr" indent="0" marL="0">
              <a:buNone/>
            </a:pPr>
            <a:r>
              <a:rPr lang="en-US" sz="850" i="1" dirty="0">
                <a:solidFill>
                  <a:srgbClr val="2A2A2A"/>
                </a:solidFill>
                <a:latin typeface="Calibri" pitchFamily="34" charset="0"/>
                <a:ea typeface="Calibri" pitchFamily="34" charset="-122"/>
                <a:cs typeface="Calibri" pitchFamily="34" charset="-120"/>
              </a:rPr>
              <a:t>All flags use standard 3:2 proportions (900 × 600 px)  ·  SVG source files available for print and fabrication</a:t>
            </a:r>
            <a:endParaRPr lang="en-US" sz="8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Flag A — Institutional / Official</a:t>
            </a:r>
            <a:endParaRPr lang="en-US" sz="2200" dirty="0"/>
          </a:p>
        </p:txBody>
      </p:sp>
      <p:sp>
        <p:nvSpPr>
          <p:cNvPr id="5" name="Text 3"/>
          <p:cNvSpPr/>
          <p:nvPr/>
        </p:nvSpPr>
        <p:spPr>
          <a:xfrm>
            <a:off x="411480" y="932688"/>
            <a:ext cx="8321040" cy="201168"/>
          </a:xfrm>
          <a:prstGeom prst="rect">
            <a:avLst/>
          </a:prstGeom>
          <a:noFill/>
          <a:ln/>
        </p:spPr>
        <p:txBody>
          <a:bodyPr wrap="square" rtlCol="0" anchor="ctr"/>
          <a:lstStyle/>
          <a:p>
            <a:pPr indent="0" marL="0">
              <a:buNone/>
            </a:pPr>
            <a:r>
              <a:rPr lang="en-US" sz="900" b="1" spc="100" kern="0" dirty="0">
                <a:solidFill>
                  <a:srgbClr val="1B2E5E"/>
                </a:solidFill>
                <a:latin typeface="Calibri" pitchFamily="34" charset="0"/>
                <a:ea typeface="Calibri" pitchFamily="34" charset="-122"/>
                <a:cs typeface="Calibri" pitchFamily="34" charset="-120"/>
              </a:rPr>
              <a:t>Government offices · Municipal liaison · Headquarters entrance · Formal correspondence backgrounds</a:t>
            </a:r>
            <a:endParaRPr lang="en-US" sz="900" dirty="0"/>
          </a:p>
        </p:txBody>
      </p:sp>
      <p:sp>
        <p:nvSpPr>
          <p:cNvPr id="6" name="Shape 4"/>
          <p:cNvSpPr/>
          <p:nvPr/>
        </p:nvSpPr>
        <p:spPr>
          <a:xfrm>
            <a:off x="283464" y="1216152"/>
            <a:ext cx="4791456" cy="3236976"/>
          </a:xfrm>
          <a:prstGeom prst="roundRect">
            <a:avLst>
              <a:gd name="adj" fmla="val 1977"/>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flag_A_institutional.png">    </p:cNvPr>
          <p:cNvPicPr>
            <a:picLocks noChangeAspect="1"/>
          </p:cNvPicPr>
          <p:nvPr/>
        </p:nvPicPr>
        <p:blipFill>
          <a:blip r:embed="rId1"/>
          <a:stretch>
            <a:fillRect/>
          </a:stretch>
        </p:blipFill>
        <p:spPr>
          <a:xfrm>
            <a:off x="347472" y="1280160"/>
            <a:ext cx="4663440" cy="3108960"/>
          </a:xfrm>
          <a:prstGeom prst="rect">
            <a:avLst/>
          </a:prstGeom>
        </p:spPr>
      </p:pic>
      <p:sp>
        <p:nvSpPr>
          <p:cNvPr id="8" name="Text 5"/>
          <p:cNvSpPr/>
          <p:nvPr/>
        </p:nvSpPr>
        <p:spPr>
          <a:xfrm>
            <a:off x="5230368" y="1143000"/>
            <a:ext cx="3886200" cy="201168"/>
          </a:xfrm>
          <a:prstGeom prst="rect">
            <a:avLst/>
          </a:prstGeom>
          <a:noFill/>
          <a:ln/>
        </p:spPr>
        <p:txBody>
          <a:bodyPr wrap="square" rtlCol="0" anchor="ctr"/>
          <a:lstStyle/>
          <a:p>
            <a:pPr indent="0" marL="0">
              <a:buNone/>
            </a:pPr>
            <a:r>
              <a:rPr lang="en-US" sz="800" b="1" spc="300" kern="0" dirty="0">
                <a:solidFill>
                  <a:srgbClr val="1B2E5E"/>
                </a:solidFill>
                <a:latin typeface="Calibri" pitchFamily="34" charset="0"/>
                <a:ea typeface="Calibri" pitchFamily="34" charset="-122"/>
                <a:cs typeface="Calibri" pitchFamily="34" charset="-120"/>
              </a:rPr>
              <a:t>DESIGN RATIONALE</a:t>
            </a:r>
            <a:endParaRPr lang="en-US" sz="800" dirty="0"/>
          </a:p>
        </p:txBody>
      </p:sp>
      <p:sp>
        <p:nvSpPr>
          <p:cNvPr id="9" name="Shape 6"/>
          <p:cNvSpPr/>
          <p:nvPr/>
        </p:nvSpPr>
        <p:spPr>
          <a:xfrm>
            <a:off x="5230368" y="1362456"/>
            <a:ext cx="3886200" cy="0"/>
          </a:xfrm>
          <a:prstGeom prst="line">
            <a:avLst/>
          </a:prstGeom>
          <a:noFill/>
          <a:ln w="9525">
            <a:solidFill>
              <a:srgbClr val="1B2E5E"/>
            </a:solidFill>
            <a:prstDash val="solid"/>
          </a:ln>
        </p:spPr>
      </p:sp>
      <p:sp>
        <p:nvSpPr>
          <p:cNvPr id="10" name="Text 7"/>
          <p:cNvSpPr/>
          <p:nvPr/>
        </p:nvSpPr>
        <p:spPr>
          <a:xfrm>
            <a:off x="5230368" y="1417320"/>
            <a:ext cx="3886200" cy="1691640"/>
          </a:xfrm>
          <a:prstGeom prst="rect">
            <a:avLst/>
          </a:prstGeom>
          <a:noFill/>
          <a:ln/>
        </p:spPr>
        <p:txBody>
          <a:bodyPr wrap="square" rtlCol="0" anchor="t"/>
          <a:lstStyle/>
          <a:p>
            <a:pPr indent="0" marL="0">
              <a:lnSpc>
                <a:spcPct val="138000"/>
              </a:lnSpc>
              <a:buNone/>
            </a:pPr>
            <a:r>
              <a:rPr lang="en-US" sz="950" dirty="0">
                <a:solidFill>
                  <a:srgbClr val="2A2A2A"/>
                </a:solidFill>
                <a:latin typeface="Calibri" pitchFamily="34" charset="0"/>
                <a:ea typeface="Calibri" pitchFamily="34" charset="-122"/>
                <a:cs typeface="Calibri" pitchFamily="34" charset="-120"/>
              </a:rPr>
              <a:t>Mediterranean Navy dominates the field — the primary brand colour communicating authority and institutional trust. The Saffron Gold base stripe (1/6 height) echoes the sun and warmth motif without compromising the formal register. A Turquoise rule separates the two zones. The logo emblem sits left-of-field in a cream pill frame, paired with the full wordmark in Cormorant Garamond.</a:t>
            </a:r>
            <a:endParaRPr lang="en-US" sz="950" dirty="0"/>
          </a:p>
        </p:txBody>
      </p:sp>
      <p:sp>
        <p:nvSpPr>
          <p:cNvPr id="11" name="Text 8"/>
          <p:cNvSpPr/>
          <p:nvPr/>
        </p:nvSpPr>
        <p:spPr>
          <a:xfrm>
            <a:off x="5230368" y="3182112"/>
            <a:ext cx="3886200" cy="201168"/>
          </a:xfrm>
          <a:prstGeom prst="rect">
            <a:avLst/>
          </a:prstGeom>
          <a:noFill/>
          <a:ln/>
        </p:spPr>
        <p:txBody>
          <a:bodyPr wrap="square" rtlCol="0" anchor="ctr"/>
          <a:lstStyle/>
          <a:p>
            <a:pPr indent="0" marL="0">
              <a:buNone/>
            </a:pPr>
            <a:r>
              <a:rPr lang="en-US" sz="800" b="1" spc="300" kern="0" dirty="0">
                <a:solidFill>
                  <a:srgbClr val="1B2E5E"/>
                </a:solidFill>
                <a:latin typeface="Calibri" pitchFamily="34" charset="0"/>
                <a:ea typeface="Calibri" pitchFamily="34" charset="-122"/>
                <a:cs typeface="Calibri" pitchFamily="34" charset="-120"/>
              </a:rPr>
              <a:t>SPECIFICATIONS</a:t>
            </a:r>
            <a:endParaRPr lang="en-US" sz="800" dirty="0"/>
          </a:p>
        </p:txBody>
      </p:sp>
      <p:sp>
        <p:nvSpPr>
          <p:cNvPr id="12" name="Shape 9"/>
          <p:cNvSpPr/>
          <p:nvPr/>
        </p:nvSpPr>
        <p:spPr>
          <a:xfrm>
            <a:off x="5230368" y="3401568"/>
            <a:ext cx="3886200" cy="0"/>
          </a:xfrm>
          <a:prstGeom prst="line">
            <a:avLst/>
          </a:prstGeom>
          <a:noFill/>
          <a:ln w="9525">
            <a:solidFill>
              <a:srgbClr val="1B2E5E"/>
            </a:solidFill>
            <a:prstDash val="solid"/>
          </a:ln>
        </p:spPr>
      </p:sp>
      <p:sp>
        <p:nvSpPr>
          <p:cNvPr id="13" name="Shape 10"/>
          <p:cNvSpPr/>
          <p:nvPr/>
        </p:nvSpPr>
        <p:spPr>
          <a:xfrm>
            <a:off x="5230368" y="3456432"/>
            <a:ext cx="3886200" cy="192024"/>
          </a:xfrm>
          <a:prstGeom prst="roundRect">
            <a:avLst>
              <a:gd name="adj" fmla="val 14286"/>
            </a:avLst>
          </a:prstGeom>
          <a:solidFill>
            <a:srgbClr val="F7F4EE"/>
          </a:solidFill>
          <a:ln w="12700">
            <a:solidFill>
              <a:srgbClr val="FFFFFF"/>
            </a:solidFill>
            <a:prstDash val="solid"/>
          </a:ln>
        </p:spPr>
      </p:sp>
      <p:sp>
        <p:nvSpPr>
          <p:cNvPr id="14" name="Text 11"/>
          <p:cNvSpPr/>
          <p:nvPr/>
        </p:nvSpPr>
        <p:spPr>
          <a:xfrm>
            <a:off x="5303520" y="3474720"/>
            <a:ext cx="1005840" cy="164592"/>
          </a:xfrm>
          <a:prstGeom prst="rect">
            <a:avLst/>
          </a:prstGeom>
          <a:noFill/>
          <a:ln/>
        </p:spPr>
        <p:txBody>
          <a:bodyPr wrap="square" rtlCol="0" anchor="ctr"/>
          <a:lstStyle/>
          <a:p>
            <a:pPr indent="0" marL="0">
              <a:buNone/>
            </a:pPr>
            <a:r>
              <a:rPr lang="en-US" sz="850" b="1" dirty="0">
                <a:solidFill>
                  <a:srgbClr val="1B2E5E"/>
                </a:solidFill>
                <a:latin typeface="Calibri" pitchFamily="34" charset="0"/>
                <a:ea typeface="Calibri" pitchFamily="34" charset="-122"/>
                <a:cs typeface="Calibri" pitchFamily="34" charset="-120"/>
              </a:rPr>
              <a:t>Field</a:t>
            </a:r>
            <a:endParaRPr lang="en-US" sz="850" dirty="0"/>
          </a:p>
        </p:txBody>
      </p:sp>
      <p:sp>
        <p:nvSpPr>
          <p:cNvPr id="15" name="Text 12"/>
          <p:cNvSpPr/>
          <p:nvPr/>
        </p:nvSpPr>
        <p:spPr>
          <a:xfrm>
            <a:off x="6345936" y="34747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Navy  #1B2E5E</a:t>
            </a:r>
            <a:endParaRPr lang="en-US" sz="850" dirty="0"/>
          </a:p>
        </p:txBody>
      </p:sp>
      <p:sp>
        <p:nvSpPr>
          <p:cNvPr id="16" name="Shape 13"/>
          <p:cNvSpPr/>
          <p:nvPr/>
        </p:nvSpPr>
        <p:spPr>
          <a:xfrm>
            <a:off x="5230368" y="3662172"/>
            <a:ext cx="3886200" cy="192024"/>
          </a:xfrm>
          <a:prstGeom prst="roundRect">
            <a:avLst>
              <a:gd name="adj" fmla="val 14286"/>
            </a:avLst>
          </a:prstGeom>
          <a:solidFill>
            <a:srgbClr val="FFFFFF"/>
          </a:solidFill>
          <a:ln w="12700">
            <a:solidFill>
              <a:srgbClr val="FFFFFF"/>
            </a:solidFill>
            <a:prstDash val="solid"/>
          </a:ln>
        </p:spPr>
      </p:sp>
      <p:sp>
        <p:nvSpPr>
          <p:cNvPr id="17" name="Text 14"/>
          <p:cNvSpPr/>
          <p:nvPr/>
        </p:nvSpPr>
        <p:spPr>
          <a:xfrm>
            <a:off x="5303520" y="3680460"/>
            <a:ext cx="1005840" cy="164592"/>
          </a:xfrm>
          <a:prstGeom prst="rect">
            <a:avLst/>
          </a:prstGeom>
          <a:noFill/>
          <a:ln/>
        </p:spPr>
        <p:txBody>
          <a:bodyPr wrap="square" rtlCol="0" anchor="ctr"/>
          <a:lstStyle/>
          <a:p>
            <a:pPr indent="0" marL="0">
              <a:buNone/>
            </a:pPr>
            <a:r>
              <a:rPr lang="en-US" sz="850" b="1" dirty="0">
                <a:solidFill>
                  <a:srgbClr val="1B2E5E"/>
                </a:solidFill>
                <a:latin typeface="Calibri" pitchFamily="34" charset="0"/>
                <a:ea typeface="Calibri" pitchFamily="34" charset="-122"/>
                <a:cs typeface="Calibri" pitchFamily="34" charset="-120"/>
              </a:rPr>
              <a:t>Base stripe</a:t>
            </a:r>
            <a:endParaRPr lang="en-US" sz="850" dirty="0"/>
          </a:p>
        </p:txBody>
      </p:sp>
      <p:sp>
        <p:nvSpPr>
          <p:cNvPr id="18" name="Text 15"/>
          <p:cNvSpPr/>
          <p:nvPr/>
        </p:nvSpPr>
        <p:spPr>
          <a:xfrm>
            <a:off x="6345936" y="368046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Saffron Gold  #E8920A  (1/6 height)</a:t>
            </a:r>
            <a:endParaRPr lang="en-US" sz="850" dirty="0"/>
          </a:p>
        </p:txBody>
      </p:sp>
      <p:sp>
        <p:nvSpPr>
          <p:cNvPr id="19" name="Shape 16"/>
          <p:cNvSpPr/>
          <p:nvPr/>
        </p:nvSpPr>
        <p:spPr>
          <a:xfrm>
            <a:off x="5230368" y="3867912"/>
            <a:ext cx="3886200" cy="192024"/>
          </a:xfrm>
          <a:prstGeom prst="roundRect">
            <a:avLst>
              <a:gd name="adj" fmla="val 14286"/>
            </a:avLst>
          </a:prstGeom>
          <a:solidFill>
            <a:srgbClr val="F7F4EE"/>
          </a:solidFill>
          <a:ln w="12700">
            <a:solidFill>
              <a:srgbClr val="FFFFFF"/>
            </a:solidFill>
            <a:prstDash val="solid"/>
          </a:ln>
        </p:spPr>
      </p:sp>
      <p:sp>
        <p:nvSpPr>
          <p:cNvPr id="20" name="Text 17"/>
          <p:cNvSpPr/>
          <p:nvPr/>
        </p:nvSpPr>
        <p:spPr>
          <a:xfrm>
            <a:off x="5303520" y="3886200"/>
            <a:ext cx="1005840" cy="164592"/>
          </a:xfrm>
          <a:prstGeom prst="rect">
            <a:avLst/>
          </a:prstGeom>
          <a:noFill/>
          <a:ln/>
        </p:spPr>
        <p:txBody>
          <a:bodyPr wrap="square" rtlCol="0" anchor="ctr"/>
          <a:lstStyle/>
          <a:p>
            <a:pPr indent="0" marL="0">
              <a:buNone/>
            </a:pPr>
            <a:r>
              <a:rPr lang="en-US" sz="850" b="1" dirty="0">
                <a:solidFill>
                  <a:srgbClr val="1B2E5E"/>
                </a:solidFill>
                <a:latin typeface="Calibri" pitchFamily="34" charset="0"/>
                <a:ea typeface="Calibri" pitchFamily="34" charset="-122"/>
                <a:cs typeface="Calibri" pitchFamily="34" charset="-120"/>
              </a:rPr>
              <a:t>Accent rule</a:t>
            </a:r>
            <a:endParaRPr lang="en-US" sz="850" dirty="0"/>
          </a:p>
        </p:txBody>
      </p:sp>
      <p:sp>
        <p:nvSpPr>
          <p:cNvPr id="21" name="Text 18"/>
          <p:cNvSpPr/>
          <p:nvPr/>
        </p:nvSpPr>
        <p:spPr>
          <a:xfrm>
            <a:off x="6345936" y="388620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Turquoise  #1A9BC8</a:t>
            </a:r>
            <a:endParaRPr lang="en-US" sz="850" dirty="0"/>
          </a:p>
        </p:txBody>
      </p:sp>
      <p:sp>
        <p:nvSpPr>
          <p:cNvPr id="22" name="Shape 19"/>
          <p:cNvSpPr/>
          <p:nvPr/>
        </p:nvSpPr>
        <p:spPr>
          <a:xfrm>
            <a:off x="5230368" y="4073652"/>
            <a:ext cx="3886200" cy="192024"/>
          </a:xfrm>
          <a:prstGeom prst="roundRect">
            <a:avLst>
              <a:gd name="adj" fmla="val 14286"/>
            </a:avLst>
          </a:prstGeom>
          <a:solidFill>
            <a:srgbClr val="FFFFFF"/>
          </a:solidFill>
          <a:ln w="12700">
            <a:solidFill>
              <a:srgbClr val="FFFFFF"/>
            </a:solidFill>
            <a:prstDash val="solid"/>
          </a:ln>
        </p:spPr>
      </p:sp>
      <p:sp>
        <p:nvSpPr>
          <p:cNvPr id="23" name="Text 20"/>
          <p:cNvSpPr/>
          <p:nvPr/>
        </p:nvSpPr>
        <p:spPr>
          <a:xfrm>
            <a:off x="5303520" y="4091940"/>
            <a:ext cx="1005840" cy="164592"/>
          </a:xfrm>
          <a:prstGeom prst="rect">
            <a:avLst/>
          </a:prstGeom>
          <a:noFill/>
          <a:ln/>
        </p:spPr>
        <p:txBody>
          <a:bodyPr wrap="square" rtlCol="0" anchor="ctr"/>
          <a:lstStyle/>
          <a:p>
            <a:pPr indent="0" marL="0">
              <a:buNone/>
            </a:pPr>
            <a:r>
              <a:rPr lang="en-US" sz="850" b="1" dirty="0">
                <a:solidFill>
                  <a:srgbClr val="1B2E5E"/>
                </a:solidFill>
                <a:latin typeface="Calibri" pitchFamily="34" charset="0"/>
                <a:ea typeface="Calibri" pitchFamily="34" charset="-122"/>
                <a:cs typeface="Calibri" pitchFamily="34" charset="-120"/>
              </a:rPr>
              <a:t>Wordmark</a:t>
            </a:r>
            <a:endParaRPr lang="en-US" sz="850" dirty="0"/>
          </a:p>
        </p:txBody>
      </p:sp>
      <p:sp>
        <p:nvSpPr>
          <p:cNvPr id="24" name="Text 21"/>
          <p:cNvSpPr/>
          <p:nvPr/>
        </p:nvSpPr>
        <p:spPr>
          <a:xfrm>
            <a:off x="6345936" y="409194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Cormorant Garamond 700 · Aegean Sand</a:t>
            </a:r>
            <a:endParaRPr lang="en-US" sz="850" dirty="0"/>
          </a:p>
        </p:txBody>
      </p:sp>
      <p:sp>
        <p:nvSpPr>
          <p:cNvPr id="25" name="Shape 22"/>
          <p:cNvSpPr/>
          <p:nvPr/>
        </p:nvSpPr>
        <p:spPr>
          <a:xfrm>
            <a:off x="5230368" y="4279392"/>
            <a:ext cx="3886200" cy="192024"/>
          </a:xfrm>
          <a:prstGeom prst="roundRect">
            <a:avLst>
              <a:gd name="adj" fmla="val 14286"/>
            </a:avLst>
          </a:prstGeom>
          <a:solidFill>
            <a:srgbClr val="F7F4EE"/>
          </a:solidFill>
          <a:ln w="12700">
            <a:solidFill>
              <a:srgbClr val="FFFFFF"/>
            </a:solidFill>
            <a:prstDash val="solid"/>
          </a:ln>
        </p:spPr>
      </p:sp>
      <p:sp>
        <p:nvSpPr>
          <p:cNvPr id="26" name="Text 23"/>
          <p:cNvSpPr/>
          <p:nvPr/>
        </p:nvSpPr>
        <p:spPr>
          <a:xfrm>
            <a:off x="5303520" y="4297680"/>
            <a:ext cx="1005840" cy="164592"/>
          </a:xfrm>
          <a:prstGeom prst="rect">
            <a:avLst/>
          </a:prstGeom>
          <a:noFill/>
          <a:ln/>
        </p:spPr>
        <p:txBody>
          <a:bodyPr wrap="square" rtlCol="0" anchor="ctr"/>
          <a:lstStyle/>
          <a:p>
            <a:pPr indent="0" marL="0">
              <a:buNone/>
            </a:pPr>
            <a:r>
              <a:rPr lang="en-US" sz="850" b="1" dirty="0">
                <a:solidFill>
                  <a:srgbClr val="1B2E5E"/>
                </a:solidFill>
                <a:latin typeface="Calibri" pitchFamily="34" charset="0"/>
                <a:ea typeface="Calibri" pitchFamily="34" charset="-122"/>
                <a:cs typeface="Calibri" pitchFamily="34" charset="-120"/>
              </a:rPr>
              <a:t>Sub-brand</a:t>
            </a:r>
            <a:endParaRPr lang="en-US" sz="850" dirty="0"/>
          </a:p>
        </p:txBody>
      </p:sp>
      <p:sp>
        <p:nvSpPr>
          <p:cNvPr id="27" name="Text 24"/>
          <p:cNvSpPr/>
          <p:nvPr/>
        </p:nvSpPr>
        <p:spPr>
          <a:xfrm>
            <a:off x="6345936" y="429768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Lato 300 · Saffron Gold</a:t>
            </a:r>
            <a:endParaRPr lang="en-US" sz="850" dirty="0"/>
          </a:p>
        </p:txBody>
      </p:sp>
      <p:sp>
        <p:nvSpPr>
          <p:cNvPr id="28" name="Shape 25"/>
          <p:cNvSpPr/>
          <p:nvPr/>
        </p:nvSpPr>
        <p:spPr>
          <a:xfrm>
            <a:off x="5230368" y="4485132"/>
            <a:ext cx="3886200" cy="192024"/>
          </a:xfrm>
          <a:prstGeom prst="roundRect">
            <a:avLst>
              <a:gd name="adj" fmla="val 14286"/>
            </a:avLst>
          </a:prstGeom>
          <a:solidFill>
            <a:srgbClr val="FFFFFF"/>
          </a:solidFill>
          <a:ln w="12700">
            <a:solidFill>
              <a:srgbClr val="FFFFFF"/>
            </a:solidFill>
            <a:prstDash val="solid"/>
          </a:ln>
        </p:spPr>
      </p:sp>
      <p:sp>
        <p:nvSpPr>
          <p:cNvPr id="29" name="Text 26"/>
          <p:cNvSpPr/>
          <p:nvPr/>
        </p:nvSpPr>
        <p:spPr>
          <a:xfrm>
            <a:off x="5303520" y="4503420"/>
            <a:ext cx="1005840" cy="164592"/>
          </a:xfrm>
          <a:prstGeom prst="rect">
            <a:avLst/>
          </a:prstGeom>
          <a:noFill/>
          <a:ln/>
        </p:spPr>
        <p:txBody>
          <a:bodyPr wrap="square" rtlCol="0" anchor="ctr"/>
          <a:lstStyle/>
          <a:p>
            <a:pPr indent="0" marL="0">
              <a:buNone/>
            </a:pPr>
            <a:r>
              <a:rPr lang="en-US" sz="850" b="1" dirty="0">
                <a:solidFill>
                  <a:srgbClr val="1B2E5E"/>
                </a:solidFill>
                <a:latin typeface="Calibri" pitchFamily="34" charset="0"/>
                <a:ea typeface="Calibri" pitchFamily="34" charset="-122"/>
                <a:cs typeface="Calibri" pitchFamily="34" charset="-120"/>
              </a:rPr>
              <a:t>Proportions</a:t>
            </a:r>
            <a:endParaRPr lang="en-US" sz="850" dirty="0"/>
          </a:p>
        </p:txBody>
      </p:sp>
      <p:sp>
        <p:nvSpPr>
          <p:cNvPr id="30" name="Text 27"/>
          <p:cNvSpPr/>
          <p:nvPr/>
        </p:nvSpPr>
        <p:spPr>
          <a:xfrm>
            <a:off x="6345936" y="45034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3:2  (900 × 600 px)</a:t>
            </a:r>
            <a:endParaRPr lang="en-US" sz="850" dirty="0"/>
          </a:p>
        </p:txBody>
      </p:sp>
      <p:sp>
        <p:nvSpPr>
          <p:cNvPr id="31" name="Shape 28"/>
          <p:cNvSpPr/>
          <p:nvPr/>
        </p:nvSpPr>
        <p:spPr>
          <a:xfrm>
            <a:off x="320040" y="4663440"/>
            <a:ext cx="8503920" cy="292608"/>
          </a:xfrm>
          <a:prstGeom prst="roundRect">
            <a:avLst>
              <a:gd name="adj" fmla="val 15625"/>
            </a:avLst>
          </a:prstGeom>
          <a:solidFill>
            <a:srgbClr val="F5EDD8"/>
          </a:solidFill>
          <a:ln w="12700">
            <a:solidFill>
              <a:srgbClr val="CCC6B0"/>
            </a:solidFill>
            <a:prstDash val="solid"/>
          </a:ln>
        </p:spPr>
      </p:sp>
      <p:sp>
        <p:nvSpPr>
          <p:cNvPr id="32" name="Text 29"/>
          <p:cNvSpPr/>
          <p:nvPr/>
        </p:nvSpPr>
        <p:spPr>
          <a:xfrm>
            <a:off x="411480" y="4681728"/>
            <a:ext cx="8321040" cy="237744"/>
          </a:xfrm>
          <a:prstGeom prst="rect">
            <a:avLst/>
          </a:prstGeom>
          <a:noFill/>
          <a:ln/>
        </p:spPr>
        <p:txBody>
          <a:bodyPr wrap="square" rtlCol="0" anchor="ctr"/>
          <a:lstStyle/>
          <a:p>
            <a:pPr indent="0" marL="0">
              <a:buNone/>
            </a:pPr>
            <a:r>
              <a:rPr lang="en-US" sz="850" i="1" dirty="0">
                <a:solidFill>
                  <a:srgbClr val="2A2A2A"/>
                </a:solidFill>
                <a:latin typeface="Calibri" pitchFamily="34" charset="0"/>
                <a:ea typeface="Calibri" pitchFamily="34" charset="-122"/>
                <a:cs typeface="Calibri" pitchFamily="34" charset="-120"/>
              </a:rPr>
              <a:t>Context:  Government offices · Municipal liaison · Headquarters entrance · Formal correspondence backgrounds</a:t>
            </a:r>
            <a:endParaRPr lang="en-US" sz="8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Flag B — Tourism / Hospitality</a:t>
            </a:r>
            <a:endParaRPr lang="en-US" sz="2200" dirty="0"/>
          </a:p>
        </p:txBody>
      </p:sp>
      <p:sp>
        <p:nvSpPr>
          <p:cNvPr id="5" name="Text 3"/>
          <p:cNvSpPr/>
          <p:nvPr/>
        </p:nvSpPr>
        <p:spPr>
          <a:xfrm>
            <a:off x="411480" y="932688"/>
            <a:ext cx="8321040" cy="201168"/>
          </a:xfrm>
          <a:prstGeom prst="rect">
            <a:avLst/>
          </a:prstGeom>
          <a:noFill/>
          <a:ln/>
        </p:spPr>
        <p:txBody>
          <a:bodyPr wrap="square" rtlCol="0" anchor="ctr"/>
          <a:lstStyle/>
          <a:p>
            <a:pPr indent="0" marL="0">
              <a:buNone/>
            </a:pPr>
            <a:r>
              <a:rPr lang="en-US" sz="900" b="1" spc="100" kern="0" dirty="0">
                <a:solidFill>
                  <a:srgbClr val="1A9BC8"/>
                </a:solidFill>
                <a:latin typeface="Calibri" pitchFamily="34" charset="0"/>
                <a:ea typeface="Calibri" pitchFamily="34" charset="-122"/>
                <a:cs typeface="Calibri" pitchFamily="34" charset="-120"/>
              </a:rPr>
              <a:t>Hotel entrances · Beach venues · Tourism fairs · Marina berths · Resort signage</a:t>
            </a:r>
            <a:endParaRPr lang="en-US" sz="900" dirty="0"/>
          </a:p>
        </p:txBody>
      </p:sp>
      <p:sp>
        <p:nvSpPr>
          <p:cNvPr id="6" name="Shape 4"/>
          <p:cNvSpPr/>
          <p:nvPr/>
        </p:nvSpPr>
        <p:spPr>
          <a:xfrm>
            <a:off x="283464" y="1216152"/>
            <a:ext cx="4791456" cy="3236976"/>
          </a:xfrm>
          <a:prstGeom prst="roundRect">
            <a:avLst>
              <a:gd name="adj" fmla="val 1977"/>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flag_B_tourism.png">    </p:cNvPr>
          <p:cNvPicPr>
            <a:picLocks noChangeAspect="1"/>
          </p:cNvPicPr>
          <p:nvPr/>
        </p:nvPicPr>
        <p:blipFill>
          <a:blip r:embed="rId1"/>
          <a:stretch>
            <a:fillRect/>
          </a:stretch>
        </p:blipFill>
        <p:spPr>
          <a:xfrm>
            <a:off x="347472" y="1280160"/>
            <a:ext cx="4663440" cy="3108960"/>
          </a:xfrm>
          <a:prstGeom prst="rect">
            <a:avLst/>
          </a:prstGeom>
        </p:spPr>
      </p:pic>
      <p:sp>
        <p:nvSpPr>
          <p:cNvPr id="8" name="Text 5"/>
          <p:cNvSpPr/>
          <p:nvPr/>
        </p:nvSpPr>
        <p:spPr>
          <a:xfrm>
            <a:off x="5230368" y="1143000"/>
            <a:ext cx="3886200" cy="201168"/>
          </a:xfrm>
          <a:prstGeom prst="rect">
            <a:avLst/>
          </a:prstGeom>
          <a:noFill/>
          <a:ln/>
        </p:spPr>
        <p:txBody>
          <a:bodyPr wrap="square" rtlCol="0" anchor="ctr"/>
          <a:lstStyle/>
          <a:p>
            <a:pPr indent="0" marL="0">
              <a:buNone/>
            </a:pPr>
            <a:r>
              <a:rPr lang="en-US" sz="800" b="1" spc="300" kern="0" dirty="0">
                <a:solidFill>
                  <a:srgbClr val="1A9BC8"/>
                </a:solidFill>
                <a:latin typeface="Calibri" pitchFamily="34" charset="0"/>
                <a:ea typeface="Calibri" pitchFamily="34" charset="-122"/>
                <a:cs typeface="Calibri" pitchFamily="34" charset="-120"/>
              </a:rPr>
              <a:t>DESIGN RATIONALE</a:t>
            </a:r>
            <a:endParaRPr lang="en-US" sz="800" dirty="0"/>
          </a:p>
        </p:txBody>
      </p:sp>
      <p:sp>
        <p:nvSpPr>
          <p:cNvPr id="9" name="Shape 6"/>
          <p:cNvSpPr/>
          <p:nvPr/>
        </p:nvSpPr>
        <p:spPr>
          <a:xfrm>
            <a:off x="5230368" y="1362456"/>
            <a:ext cx="3886200" cy="0"/>
          </a:xfrm>
          <a:prstGeom prst="line">
            <a:avLst/>
          </a:prstGeom>
          <a:noFill/>
          <a:ln w="9525">
            <a:solidFill>
              <a:srgbClr val="1A9BC8"/>
            </a:solidFill>
            <a:prstDash val="solid"/>
          </a:ln>
        </p:spPr>
      </p:sp>
      <p:sp>
        <p:nvSpPr>
          <p:cNvPr id="10" name="Text 7"/>
          <p:cNvSpPr/>
          <p:nvPr/>
        </p:nvSpPr>
        <p:spPr>
          <a:xfrm>
            <a:off x="5230368" y="1417320"/>
            <a:ext cx="3886200" cy="1691640"/>
          </a:xfrm>
          <a:prstGeom prst="rect">
            <a:avLst/>
          </a:prstGeom>
          <a:noFill/>
          <a:ln/>
        </p:spPr>
        <p:txBody>
          <a:bodyPr wrap="square" rtlCol="0" anchor="t"/>
          <a:lstStyle/>
          <a:p>
            <a:pPr indent="0" marL="0">
              <a:lnSpc>
                <a:spcPct val="138000"/>
              </a:lnSpc>
              <a:buNone/>
            </a:pPr>
            <a:r>
              <a:rPr lang="en-US" sz="950" dirty="0">
                <a:solidFill>
                  <a:srgbClr val="2A2A2A"/>
                </a:solidFill>
                <a:latin typeface="Calibri" pitchFamily="34" charset="0"/>
                <a:ea typeface="Calibri" pitchFamily="34" charset="-122"/>
                <a:cs typeface="Calibri" pitchFamily="34" charset="-120"/>
              </a:rPr>
              <a:t>Mediterranean Turquoise takes the field — the colour most viscerally associated with Alanya's coastal waters. An Aegean Sand header band carries the wordmark in Navy, evoking beach and sky. The Navy base stripe grounds the design and anchors the ALTİD handle. Subtle wave-curve dividers reference the logo's landscape bands. The logo emblem is centred prominently on the turquoise field.</a:t>
            </a:r>
            <a:endParaRPr lang="en-US" sz="950" dirty="0"/>
          </a:p>
        </p:txBody>
      </p:sp>
      <p:sp>
        <p:nvSpPr>
          <p:cNvPr id="11" name="Text 8"/>
          <p:cNvSpPr/>
          <p:nvPr/>
        </p:nvSpPr>
        <p:spPr>
          <a:xfrm>
            <a:off x="5230368" y="3182112"/>
            <a:ext cx="3886200" cy="201168"/>
          </a:xfrm>
          <a:prstGeom prst="rect">
            <a:avLst/>
          </a:prstGeom>
          <a:noFill/>
          <a:ln/>
        </p:spPr>
        <p:txBody>
          <a:bodyPr wrap="square" rtlCol="0" anchor="ctr"/>
          <a:lstStyle/>
          <a:p>
            <a:pPr indent="0" marL="0">
              <a:buNone/>
            </a:pPr>
            <a:r>
              <a:rPr lang="en-US" sz="800" b="1" spc="300" kern="0" dirty="0">
                <a:solidFill>
                  <a:srgbClr val="1A9BC8"/>
                </a:solidFill>
                <a:latin typeface="Calibri" pitchFamily="34" charset="0"/>
                <a:ea typeface="Calibri" pitchFamily="34" charset="-122"/>
                <a:cs typeface="Calibri" pitchFamily="34" charset="-120"/>
              </a:rPr>
              <a:t>SPECIFICATIONS</a:t>
            </a:r>
            <a:endParaRPr lang="en-US" sz="800" dirty="0"/>
          </a:p>
        </p:txBody>
      </p:sp>
      <p:sp>
        <p:nvSpPr>
          <p:cNvPr id="12" name="Shape 9"/>
          <p:cNvSpPr/>
          <p:nvPr/>
        </p:nvSpPr>
        <p:spPr>
          <a:xfrm>
            <a:off x="5230368" y="3401568"/>
            <a:ext cx="3886200" cy="0"/>
          </a:xfrm>
          <a:prstGeom prst="line">
            <a:avLst/>
          </a:prstGeom>
          <a:noFill/>
          <a:ln w="9525">
            <a:solidFill>
              <a:srgbClr val="1A9BC8"/>
            </a:solidFill>
            <a:prstDash val="solid"/>
          </a:ln>
        </p:spPr>
      </p:sp>
      <p:sp>
        <p:nvSpPr>
          <p:cNvPr id="13" name="Shape 10"/>
          <p:cNvSpPr/>
          <p:nvPr/>
        </p:nvSpPr>
        <p:spPr>
          <a:xfrm>
            <a:off x="5230368" y="3456432"/>
            <a:ext cx="3886200" cy="192024"/>
          </a:xfrm>
          <a:prstGeom prst="roundRect">
            <a:avLst>
              <a:gd name="adj" fmla="val 14286"/>
            </a:avLst>
          </a:prstGeom>
          <a:solidFill>
            <a:srgbClr val="F7F4EE"/>
          </a:solidFill>
          <a:ln w="12700">
            <a:solidFill>
              <a:srgbClr val="FFFFFF"/>
            </a:solidFill>
            <a:prstDash val="solid"/>
          </a:ln>
        </p:spPr>
      </p:sp>
      <p:sp>
        <p:nvSpPr>
          <p:cNvPr id="14" name="Text 11"/>
          <p:cNvSpPr/>
          <p:nvPr/>
        </p:nvSpPr>
        <p:spPr>
          <a:xfrm>
            <a:off x="5303520" y="3474720"/>
            <a:ext cx="1005840" cy="164592"/>
          </a:xfrm>
          <a:prstGeom prst="rect">
            <a:avLst/>
          </a:prstGeom>
          <a:noFill/>
          <a:ln/>
        </p:spPr>
        <p:txBody>
          <a:bodyPr wrap="square" rtlCol="0" anchor="ctr"/>
          <a:lstStyle/>
          <a:p>
            <a:pPr indent="0" marL="0">
              <a:buNone/>
            </a:pPr>
            <a:r>
              <a:rPr lang="en-US" sz="850" b="1" dirty="0">
                <a:solidFill>
                  <a:srgbClr val="1A9BC8"/>
                </a:solidFill>
                <a:latin typeface="Calibri" pitchFamily="34" charset="0"/>
                <a:ea typeface="Calibri" pitchFamily="34" charset="-122"/>
                <a:cs typeface="Calibri" pitchFamily="34" charset="-120"/>
              </a:rPr>
              <a:t>Field</a:t>
            </a:r>
            <a:endParaRPr lang="en-US" sz="850" dirty="0"/>
          </a:p>
        </p:txBody>
      </p:sp>
      <p:sp>
        <p:nvSpPr>
          <p:cNvPr id="15" name="Text 12"/>
          <p:cNvSpPr/>
          <p:nvPr/>
        </p:nvSpPr>
        <p:spPr>
          <a:xfrm>
            <a:off x="6345936" y="34747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Turquoise  #1A9BC8</a:t>
            </a:r>
            <a:endParaRPr lang="en-US" sz="850" dirty="0"/>
          </a:p>
        </p:txBody>
      </p:sp>
      <p:sp>
        <p:nvSpPr>
          <p:cNvPr id="16" name="Shape 13"/>
          <p:cNvSpPr/>
          <p:nvPr/>
        </p:nvSpPr>
        <p:spPr>
          <a:xfrm>
            <a:off x="5230368" y="3662172"/>
            <a:ext cx="3886200" cy="192024"/>
          </a:xfrm>
          <a:prstGeom prst="roundRect">
            <a:avLst>
              <a:gd name="adj" fmla="val 14286"/>
            </a:avLst>
          </a:prstGeom>
          <a:solidFill>
            <a:srgbClr val="FFFFFF"/>
          </a:solidFill>
          <a:ln w="12700">
            <a:solidFill>
              <a:srgbClr val="FFFFFF"/>
            </a:solidFill>
            <a:prstDash val="solid"/>
          </a:ln>
        </p:spPr>
      </p:sp>
      <p:sp>
        <p:nvSpPr>
          <p:cNvPr id="17" name="Text 14"/>
          <p:cNvSpPr/>
          <p:nvPr/>
        </p:nvSpPr>
        <p:spPr>
          <a:xfrm>
            <a:off x="5303520" y="3680460"/>
            <a:ext cx="1005840" cy="164592"/>
          </a:xfrm>
          <a:prstGeom prst="rect">
            <a:avLst/>
          </a:prstGeom>
          <a:noFill/>
          <a:ln/>
        </p:spPr>
        <p:txBody>
          <a:bodyPr wrap="square" rtlCol="0" anchor="ctr"/>
          <a:lstStyle/>
          <a:p>
            <a:pPr indent="0" marL="0">
              <a:buNone/>
            </a:pPr>
            <a:r>
              <a:rPr lang="en-US" sz="850" b="1" dirty="0">
                <a:solidFill>
                  <a:srgbClr val="1A9BC8"/>
                </a:solidFill>
                <a:latin typeface="Calibri" pitchFamily="34" charset="0"/>
                <a:ea typeface="Calibri" pitchFamily="34" charset="-122"/>
                <a:cs typeface="Calibri" pitchFamily="34" charset="-120"/>
              </a:rPr>
              <a:t>Header band</a:t>
            </a:r>
            <a:endParaRPr lang="en-US" sz="850" dirty="0"/>
          </a:p>
        </p:txBody>
      </p:sp>
      <p:sp>
        <p:nvSpPr>
          <p:cNvPr id="18" name="Text 15"/>
          <p:cNvSpPr/>
          <p:nvPr/>
        </p:nvSpPr>
        <p:spPr>
          <a:xfrm>
            <a:off x="6345936" y="368046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Aegean Sand  #F5EDD8  (1/5 height)</a:t>
            </a:r>
            <a:endParaRPr lang="en-US" sz="850" dirty="0"/>
          </a:p>
        </p:txBody>
      </p:sp>
      <p:sp>
        <p:nvSpPr>
          <p:cNvPr id="19" name="Shape 16"/>
          <p:cNvSpPr/>
          <p:nvPr/>
        </p:nvSpPr>
        <p:spPr>
          <a:xfrm>
            <a:off x="5230368" y="3867912"/>
            <a:ext cx="3886200" cy="192024"/>
          </a:xfrm>
          <a:prstGeom prst="roundRect">
            <a:avLst>
              <a:gd name="adj" fmla="val 14286"/>
            </a:avLst>
          </a:prstGeom>
          <a:solidFill>
            <a:srgbClr val="F7F4EE"/>
          </a:solidFill>
          <a:ln w="12700">
            <a:solidFill>
              <a:srgbClr val="FFFFFF"/>
            </a:solidFill>
            <a:prstDash val="solid"/>
          </a:ln>
        </p:spPr>
      </p:sp>
      <p:sp>
        <p:nvSpPr>
          <p:cNvPr id="20" name="Text 17"/>
          <p:cNvSpPr/>
          <p:nvPr/>
        </p:nvSpPr>
        <p:spPr>
          <a:xfrm>
            <a:off x="5303520" y="3886200"/>
            <a:ext cx="1005840" cy="164592"/>
          </a:xfrm>
          <a:prstGeom prst="rect">
            <a:avLst/>
          </a:prstGeom>
          <a:noFill/>
          <a:ln/>
        </p:spPr>
        <p:txBody>
          <a:bodyPr wrap="square" rtlCol="0" anchor="ctr"/>
          <a:lstStyle/>
          <a:p>
            <a:pPr indent="0" marL="0">
              <a:buNone/>
            </a:pPr>
            <a:r>
              <a:rPr lang="en-US" sz="850" b="1" dirty="0">
                <a:solidFill>
                  <a:srgbClr val="1A9BC8"/>
                </a:solidFill>
                <a:latin typeface="Calibri" pitchFamily="34" charset="0"/>
                <a:ea typeface="Calibri" pitchFamily="34" charset="-122"/>
                <a:cs typeface="Calibri" pitchFamily="34" charset="-120"/>
              </a:rPr>
              <a:t>Base stripe</a:t>
            </a:r>
            <a:endParaRPr lang="en-US" sz="850" dirty="0"/>
          </a:p>
        </p:txBody>
      </p:sp>
      <p:sp>
        <p:nvSpPr>
          <p:cNvPr id="21" name="Text 18"/>
          <p:cNvSpPr/>
          <p:nvPr/>
        </p:nvSpPr>
        <p:spPr>
          <a:xfrm>
            <a:off x="6345936" y="388620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Navy  #1B2E5E  (1/5 height)</a:t>
            </a:r>
            <a:endParaRPr lang="en-US" sz="850" dirty="0"/>
          </a:p>
        </p:txBody>
      </p:sp>
      <p:sp>
        <p:nvSpPr>
          <p:cNvPr id="22" name="Shape 19"/>
          <p:cNvSpPr/>
          <p:nvPr/>
        </p:nvSpPr>
        <p:spPr>
          <a:xfrm>
            <a:off x="5230368" y="4073652"/>
            <a:ext cx="3886200" cy="192024"/>
          </a:xfrm>
          <a:prstGeom prst="roundRect">
            <a:avLst>
              <a:gd name="adj" fmla="val 14286"/>
            </a:avLst>
          </a:prstGeom>
          <a:solidFill>
            <a:srgbClr val="FFFFFF"/>
          </a:solidFill>
          <a:ln w="12700">
            <a:solidFill>
              <a:srgbClr val="FFFFFF"/>
            </a:solidFill>
            <a:prstDash val="solid"/>
          </a:ln>
        </p:spPr>
      </p:sp>
      <p:sp>
        <p:nvSpPr>
          <p:cNvPr id="23" name="Text 20"/>
          <p:cNvSpPr/>
          <p:nvPr/>
        </p:nvSpPr>
        <p:spPr>
          <a:xfrm>
            <a:off x="5303520" y="4091940"/>
            <a:ext cx="1005840" cy="164592"/>
          </a:xfrm>
          <a:prstGeom prst="rect">
            <a:avLst/>
          </a:prstGeom>
          <a:noFill/>
          <a:ln/>
        </p:spPr>
        <p:txBody>
          <a:bodyPr wrap="square" rtlCol="0" anchor="ctr"/>
          <a:lstStyle/>
          <a:p>
            <a:pPr indent="0" marL="0">
              <a:buNone/>
            </a:pPr>
            <a:r>
              <a:rPr lang="en-US" sz="850" b="1" dirty="0">
                <a:solidFill>
                  <a:srgbClr val="1A9BC8"/>
                </a:solidFill>
                <a:latin typeface="Calibri" pitchFamily="34" charset="0"/>
                <a:ea typeface="Calibri" pitchFamily="34" charset="-122"/>
                <a:cs typeface="Calibri" pitchFamily="34" charset="-120"/>
              </a:rPr>
              <a:t>Wave dividers</a:t>
            </a:r>
            <a:endParaRPr lang="en-US" sz="850" dirty="0"/>
          </a:p>
        </p:txBody>
      </p:sp>
      <p:sp>
        <p:nvSpPr>
          <p:cNvPr id="24" name="Text 21"/>
          <p:cNvSpPr/>
          <p:nvPr/>
        </p:nvSpPr>
        <p:spPr>
          <a:xfrm>
            <a:off x="6345936" y="409194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Navy / Sand  25–30% opacity</a:t>
            </a:r>
            <a:endParaRPr lang="en-US" sz="850" dirty="0"/>
          </a:p>
        </p:txBody>
      </p:sp>
      <p:sp>
        <p:nvSpPr>
          <p:cNvPr id="25" name="Shape 22"/>
          <p:cNvSpPr/>
          <p:nvPr/>
        </p:nvSpPr>
        <p:spPr>
          <a:xfrm>
            <a:off x="5230368" y="4279392"/>
            <a:ext cx="3886200" cy="192024"/>
          </a:xfrm>
          <a:prstGeom prst="roundRect">
            <a:avLst>
              <a:gd name="adj" fmla="val 14286"/>
            </a:avLst>
          </a:prstGeom>
          <a:solidFill>
            <a:srgbClr val="F7F4EE"/>
          </a:solidFill>
          <a:ln w="12700">
            <a:solidFill>
              <a:srgbClr val="FFFFFF"/>
            </a:solidFill>
            <a:prstDash val="solid"/>
          </a:ln>
        </p:spPr>
      </p:sp>
      <p:sp>
        <p:nvSpPr>
          <p:cNvPr id="26" name="Text 23"/>
          <p:cNvSpPr/>
          <p:nvPr/>
        </p:nvSpPr>
        <p:spPr>
          <a:xfrm>
            <a:off x="5303520" y="4297680"/>
            <a:ext cx="1005840" cy="164592"/>
          </a:xfrm>
          <a:prstGeom prst="rect">
            <a:avLst/>
          </a:prstGeom>
          <a:noFill/>
          <a:ln/>
        </p:spPr>
        <p:txBody>
          <a:bodyPr wrap="square" rtlCol="0" anchor="ctr"/>
          <a:lstStyle/>
          <a:p>
            <a:pPr indent="0" marL="0">
              <a:buNone/>
            </a:pPr>
            <a:r>
              <a:rPr lang="en-US" sz="850" b="1" dirty="0">
                <a:solidFill>
                  <a:srgbClr val="1A9BC8"/>
                </a:solidFill>
                <a:latin typeface="Calibri" pitchFamily="34" charset="0"/>
                <a:ea typeface="Calibri" pitchFamily="34" charset="-122"/>
                <a:cs typeface="Calibri" pitchFamily="34" charset="-120"/>
              </a:rPr>
              <a:t>Wordmark</a:t>
            </a:r>
            <a:endParaRPr lang="en-US" sz="850" dirty="0"/>
          </a:p>
        </p:txBody>
      </p:sp>
      <p:sp>
        <p:nvSpPr>
          <p:cNvPr id="27" name="Text 24"/>
          <p:cNvSpPr/>
          <p:nvPr/>
        </p:nvSpPr>
        <p:spPr>
          <a:xfrm>
            <a:off x="6345936" y="429768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Cormorant Garamond 700 · Mediterranean Navy</a:t>
            </a:r>
            <a:endParaRPr lang="en-US" sz="850" dirty="0"/>
          </a:p>
        </p:txBody>
      </p:sp>
      <p:sp>
        <p:nvSpPr>
          <p:cNvPr id="28" name="Shape 25"/>
          <p:cNvSpPr/>
          <p:nvPr/>
        </p:nvSpPr>
        <p:spPr>
          <a:xfrm>
            <a:off x="5230368" y="4485132"/>
            <a:ext cx="3886200" cy="192024"/>
          </a:xfrm>
          <a:prstGeom prst="roundRect">
            <a:avLst>
              <a:gd name="adj" fmla="val 14286"/>
            </a:avLst>
          </a:prstGeom>
          <a:solidFill>
            <a:srgbClr val="FFFFFF"/>
          </a:solidFill>
          <a:ln w="12700">
            <a:solidFill>
              <a:srgbClr val="FFFFFF"/>
            </a:solidFill>
            <a:prstDash val="solid"/>
          </a:ln>
        </p:spPr>
      </p:sp>
      <p:sp>
        <p:nvSpPr>
          <p:cNvPr id="29" name="Text 26"/>
          <p:cNvSpPr/>
          <p:nvPr/>
        </p:nvSpPr>
        <p:spPr>
          <a:xfrm>
            <a:off x="5303520" y="4503420"/>
            <a:ext cx="1005840" cy="164592"/>
          </a:xfrm>
          <a:prstGeom prst="rect">
            <a:avLst/>
          </a:prstGeom>
          <a:noFill/>
          <a:ln/>
        </p:spPr>
        <p:txBody>
          <a:bodyPr wrap="square" rtlCol="0" anchor="ctr"/>
          <a:lstStyle/>
          <a:p>
            <a:pPr indent="0" marL="0">
              <a:buNone/>
            </a:pPr>
            <a:r>
              <a:rPr lang="en-US" sz="850" b="1" dirty="0">
                <a:solidFill>
                  <a:srgbClr val="1A9BC8"/>
                </a:solidFill>
                <a:latin typeface="Calibri" pitchFamily="34" charset="0"/>
                <a:ea typeface="Calibri" pitchFamily="34" charset="-122"/>
                <a:cs typeface="Calibri" pitchFamily="34" charset="-120"/>
              </a:rPr>
              <a:t>Proportions</a:t>
            </a:r>
            <a:endParaRPr lang="en-US" sz="850" dirty="0"/>
          </a:p>
        </p:txBody>
      </p:sp>
      <p:sp>
        <p:nvSpPr>
          <p:cNvPr id="30" name="Text 27"/>
          <p:cNvSpPr/>
          <p:nvPr/>
        </p:nvSpPr>
        <p:spPr>
          <a:xfrm>
            <a:off x="6345936" y="45034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3:2  (900 × 600 px)</a:t>
            </a:r>
            <a:endParaRPr lang="en-US" sz="850" dirty="0"/>
          </a:p>
        </p:txBody>
      </p:sp>
      <p:sp>
        <p:nvSpPr>
          <p:cNvPr id="31" name="Shape 28"/>
          <p:cNvSpPr/>
          <p:nvPr/>
        </p:nvSpPr>
        <p:spPr>
          <a:xfrm>
            <a:off x="320040" y="4663440"/>
            <a:ext cx="8503920" cy="292608"/>
          </a:xfrm>
          <a:prstGeom prst="roundRect">
            <a:avLst>
              <a:gd name="adj" fmla="val 15625"/>
            </a:avLst>
          </a:prstGeom>
          <a:solidFill>
            <a:srgbClr val="F5EDD8"/>
          </a:solidFill>
          <a:ln w="12700">
            <a:solidFill>
              <a:srgbClr val="CCC6B0"/>
            </a:solidFill>
            <a:prstDash val="solid"/>
          </a:ln>
        </p:spPr>
      </p:sp>
      <p:sp>
        <p:nvSpPr>
          <p:cNvPr id="32" name="Text 29"/>
          <p:cNvSpPr/>
          <p:nvPr/>
        </p:nvSpPr>
        <p:spPr>
          <a:xfrm>
            <a:off x="411480" y="4681728"/>
            <a:ext cx="8321040" cy="237744"/>
          </a:xfrm>
          <a:prstGeom prst="rect">
            <a:avLst/>
          </a:prstGeom>
          <a:noFill/>
          <a:ln/>
        </p:spPr>
        <p:txBody>
          <a:bodyPr wrap="square" rtlCol="0" anchor="ctr"/>
          <a:lstStyle/>
          <a:p>
            <a:pPr indent="0" marL="0">
              <a:buNone/>
            </a:pPr>
            <a:r>
              <a:rPr lang="en-US" sz="850" i="1" dirty="0">
                <a:solidFill>
                  <a:srgbClr val="2A2A2A"/>
                </a:solidFill>
                <a:latin typeface="Calibri" pitchFamily="34" charset="0"/>
                <a:ea typeface="Calibri" pitchFamily="34" charset="-122"/>
                <a:cs typeface="Calibri" pitchFamily="34" charset="-120"/>
              </a:rPr>
              <a:t>Context:  Hotel entrances · Beach venues · Tourism fairs · Marina berths · Resort signage</a:t>
            </a:r>
            <a:endParaRPr lang="en-US"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Flag C — Ceremonial / Events</a:t>
            </a:r>
            <a:endParaRPr lang="en-US" sz="2200" dirty="0"/>
          </a:p>
        </p:txBody>
      </p:sp>
      <p:sp>
        <p:nvSpPr>
          <p:cNvPr id="5" name="Text 3"/>
          <p:cNvSpPr/>
          <p:nvPr/>
        </p:nvSpPr>
        <p:spPr>
          <a:xfrm>
            <a:off x="411480" y="932688"/>
            <a:ext cx="8321040" cy="201168"/>
          </a:xfrm>
          <a:prstGeom prst="rect">
            <a:avLst/>
          </a:prstGeom>
          <a:noFill/>
          <a:ln/>
        </p:spPr>
        <p:txBody>
          <a:bodyPr wrap="square" rtlCol="0" anchor="ctr"/>
          <a:lstStyle/>
          <a:p>
            <a:pPr indent="0" marL="0">
              <a:buNone/>
            </a:pPr>
            <a:r>
              <a:rPr lang="en-US" sz="900" b="1" spc="100" kern="0" dirty="0">
                <a:solidFill>
                  <a:srgbClr val="E8920A"/>
                </a:solidFill>
                <a:latin typeface="Calibri" pitchFamily="34" charset="0"/>
                <a:ea typeface="Calibri" pitchFamily="34" charset="-122"/>
                <a:cs typeface="Calibri" pitchFamily="34" charset="-120"/>
              </a:rPr>
              <a:t>Galas · Award ceremonies · Annual congresses · Trade fair stands · Stage dressing</a:t>
            </a:r>
            <a:endParaRPr lang="en-US" sz="900" dirty="0"/>
          </a:p>
        </p:txBody>
      </p:sp>
      <p:sp>
        <p:nvSpPr>
          <p:cNvPr id="6" name="Shape 4"/>
          <p:cNvSpPr/>
          <p:nvPr/>
        </p:nvSpPr>
        <p:spPr>
          <a:xfrm>
            <a:off x="283464" y="1216152"/>
            <a:ext cx="4791456" cy="3236976"/>
          </a:xfrm>
          <a:prstGeom prst="roundRect">
            <a:avLst>
              <a:gd name="adj" fmla="val 1977"/>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flag_C_ceremonial.png">    </p:cNvPr>
          <p:cNvPicPr>
            <a:picLocks noChangeAspect="1"/>
          </p:cNvPicPr>
          <p:nvPr/>
        </p:nvPicPr>
        <p:blipFill>
          <a:blip r:embed="rId1"/>
          <a:stretch>
            <a:fillRect/>
          </a:stretch>
        </p:blipFill>
        <p:spPr>
          <a:xfrm>
            <a:off x="347472" y="1280160"/>
            <a:ext cx="4663440" cy="3108960"/>
          </a:xfrm>
          <a:prstGeom prst="rect">
            <a:avLst/>
          </a:prstGeom>
        </p:spPr>
      </p:pic>
      <p:sp>
        <p:nvSpPr>
          <p:cNvPr id="8" name="Text 5"/>
          <p:cNvSpPr/>
          <p:nvPr/>
        </p:nvSpPr>
        <p:spPr>
          <a:xfrm>
            <a:off x="5230368" y="1143000"/>
            <a:ext cx="3886200" cy="201168"/>
          </a:xfrm>
          <a:prstGeom prst="rect">
            <a:avLst/>
          </a:prstGeom>
          <a:noFill/>
          <a:ln/>
        </p:spPr>
        <p:txBody>
          <a:bodyPr wrap="square" rtlCol="0" anchor="ctr"/>
          <a:lstStyle/>
          <a:p>
            <a:pPr indent="0" marL="0">
              <a:buNone/>
            </a:pPr>
            <a:r>
              <a:rPr lang="en-US" sz="800" b="1" spc="300" kern="0" dirty="0">
                <a:solidFill>
                  <a:srgbClr val="E8920A"/>
                </a:solidFill>
                <a:latin typeface="Calibri" pitchFamily="34" charset="0"/>
                <a:ea typeface="Calibri" pitchFamily="34" charset="-122"/>
                <a:cs typeface="Calibri" pitchFamily="34" charset="-120"/>
              </a:rPr>
              <a:t>DESIGN RATIONALE</a:t>
            </a:r>
            <a:endParaRPr lang="en-US" sz="800" dirty="0"/>
          </a:p>
        </p:txBody>
      </p:sp>
      <p:sp>
        <p:nvSpPr>
          <p:cNvPr id="9" name="Shape 6"/>
          <p:cNvSpPr/>
          <p:nvPr/>
        </p:nvSpPr>
        <p:spPr>
          <a:xfrm>
            <a:off x="5230368" y="1362456"/>
            <a:ext cx="3886200" cy="0"/>
          </a:xfrm>
          <a:prstGeom prst="line">
            <a:avLst/>
          </a:prstGeom>
          <a:noFill/>
          <a:ln w="9525">
            <a:solidFill>
              <a:srgbClr val="E8920A"/>
            </a:solidFill>
            <a:prstDash val="solid"/>
          </a:ln>
        </p:spPr>
      </p:sp>
      <p:sp>
        <p:nvSpPr>
          <p:cNvPr id="10" name="Text 7"/>
          <p:cNvSpPr/>
          <p:nvPr/>
        </p:nvSpPr>
        <p:spPr>
          <a:xfrm>
            <a:off x="5230368" y="1417320"/>
            <a:ext cx="3886200" cy="1691640"/>
          </a:xfrm>
          <a:prstGeom prst="rect">
            <a:avLst/>
          </a:prstGeom>
          <a:noFill/>
          <a:ln/>
        </p:spPr>
        <p:txBody>
          <a:bodyPr wrap="square" rtlCol="0" anchor="t"/>
          <a:lstStyle/>
          <a:p>
            <a:pPr indent="0" marL="0">
              <a:lnSpc>
                <a:spcPct val="138000"/>
              </a:lnSpc>
              <a:buNone/>
            </a:pPr>
            <a:r>
              <a:rPr lang="en-US" sz="950" dirty="0">
                <a:solidFill>
                  <a:srgbClr val="2A2A2A"/>
                </a:solidFill>
                <a:latin typeface="Calibri" pitchFamily="34" charset="0"/>
                <a:ea typeface="Calibri" pitchFamily="34" charset="-122"/>
                <a:cs typeface="Calibri" pitchFamily="34" charset="-120"/>
              </a:rPr>
              <a:t>A triband of Navy–Gold–Navy creates maximum visual impact at distance. The proportions are equal thirds, giving the gold centre band strong presence. The logo emblem is set inside a cream circle on the gold band — a medallion motif that reads well both close-up and at height. ALTİD wordmark occupies the top navy band in large display size; the full organisation name anchors the bottom band in Lato light.</a:t>
            </a:r>
            <a:endParaRPr lang="en-US" sz="950" dirty="0"/>
          </a:p>
        </p:txBody>
      </p:sp>
      <p:sp>
        <p:nvSpPr>
          <p:cNvPr id="11" name="Text 8"/>
          <p:cNvSpPr/>
          <p:nvPr/>
        </p:nvSpPr>
        <p:spPr>
          <a:xfrm>
            <a:off x="5230368" y="3182112"/>
            <a:ext cx="3886200" cy="201168"/>
          </a:xfrm>
          <a:prstGeom prst="rect">
            <a:avLst/>
          </a:prstGeom>
          <a:noFill/>
          <a:ln/>
        </p:spPr>
        <p:txBody>
          <a:bodyPr wrap="square" rtlCol="0" anchor="ctr"/>
          <a:lstStyle/>
          <a:p>
            <a:pPr indent="0" marL="0">
              <a:buNone/>
            </a:pPr>
            <a:r>
              <a:rPr lang="en-US" sz="800" b="1" spc="300" kern="0" dirty="0">
                <a:solidFill>
                  <a:srgbClr val="E8920A"/>
                </a:solidFill>
                <a:latin typeface="Calibri" pitchFamily="34" charset="0"/>
                <a:ea typeface="Calibri" pitchFamily="34" charset="-122"/>
                <a:cs typeface="Calibri" pitchFamily="34" charset="-120"/>
              </a:rPr>
              <a:t>SPECIFICATIONS</a:t>
            </a:r>
            <a:endParaRPr lang="en-US" sz="800" dirty="0"/>
          </a:p>
        </p:txBody>
      </p:sp>
      <p:sp>
        <p:nvSpPr>
          <p:cNvPr id="12" name="Shape 9"/>
          <p:cNvSpPr/>
          <p:nvPr/>
        </p:nvSpPr>
        <p:spPr>
          <a:xfrm>
            <a:off x="5230368" y="3401568"/>
            <a:ext cx="3886200" cy="0"/>
          </a:xfrm>
          <a:prstGeom prst="line">
            <a:avLst/>
          </a:prstGeom>
          <a:noFill/>
          <a:ln w="9525">
            <a:solidFill>
              <a:srgbClr val="E8920A"/>
            </a:solidFill>
            <a:prstDash val="solid"/>
          </a:ln>
        </p:spPr>
      </p:sp>
      <p:sp>
        <p:nvSpPr>
          <p:cNvPr id="13" name="Shape 10"/>
          <p:cNvSpPr/>
          <p:nvPr/>
        </p:nvSpPr>
        <p:spPr>
          <a:xfrm>
            <a:off x="5230368" y="3456432"/>
            <a:ext cx="3886200" cy="192024"/>
          </a:xfrm>
          <a:prstGeom prst="roundRect">
            <a:avLst>
              <a:gd name="adj" fmla="val 14286"/>
            </a:avLst>
          </a:prstGeom>
          <a:solidFill>
            <a:srgbClr val="F7F4EE"/>
          </a:solidFill>
          <a:ln w="12700">
            <a:solidFill>
              <a:srgbClr val="FFFFFF"/>
            </a:solidFill>
            <a:prstDash val="solid"/>
          </a:ln>
        </p:spPr>
      </p:sp>
      <p:sp>
        <p:nvSpPr>
          <p:cNvPr id="14" name="Text 11"/>
          <p:cNvSpPr/>
          <p:nvPr/>
        </p:nvSpPr>
        <p:spPr>
          <a:xfrm>
            <a:off x="5303520" y="3474720"/>
            <a:ext cx="1005840" cy="164592"/>
          </a:xfrm>
          <a:prstGeom prst="rect">
            <a:avLst/>
          </a:prstGeom>
          <a:noFill/>
          <a:ln/>
        </p:spPr>
        <p:txBody>
          <a:bodyPr wrap="square" rtlCol="0" anchor="ctr"/>
          <a:lstStyle/>
          <a:p>
            <a:pPr indent="0" marL="0">
              <a:buNone/>
            </a:pPr>
            <a:r>
              <a:rPr lang="en-US" sz="850" b="1" dirty="0">
                <a:solidFill>
                  <a:srgbClr val="E8920A"/>
                </a:solidFill>
                <a:latin typeface="Calibri" pitchFamily="34" charset="0"/>
                <a:ea typeface="Calibri" pitchFamily="34" charset="-122"/>
                <a:cs typeface="Calibri" pitchFamily="34" charset="-120"/>
              </a:rPr>
              <a:t>Top / Bottom</a:t>
            </a:r>
            <a:endParaRPr lang="en-US" sz="850" dirty="0"/>
          </a:p>
        </p:txBody>
      </p:sp>
      <p:sp>
        <p:nvSpPr>
          <p:cNvPr id="15" name="Text 12"/>
          <p:cNvSpPr/>
          <p:nvPr/>
        </p:nvSpPr>
        <p:spPr>
          <a:xfrm>
            <a:off x="6345936" y="34747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Navy  #1B2E5E  (1/3 each)</a:t>
            </a:r>
            <a:endParaRPr lang="en-US" sz="850" dirty="0"/>
          </a:p>
        </p:txBody>
      </p:sp>
      <p:sp>
        <p:nvSpPr>
          <p:cNvPr id="16" name="Shape 13"/>
          <p:cNvSpPr/>
          <p:nvPr/>
        </p:nvSpPr>
        <p:spPr>
          <a:xfrm>
            <a:off x="5230368" y="3662172"/>
            <a:ext cx="3886200" cy="192024"/>
          </a:xfrm>
          <a:prstGeom prst="roundRect">
            <a:avLst>
              <a:gd name="adj" fmla="val 14286"/>
            </a:avLst>
          </a:prstGeom>
          <a:solidFill>
            <a:srgbClr val="FFFFFF"/>
          </a:solidFill>
          <a:ln w="12700">
            <a:solidFill>
              <a:srgbClr val="FFFFFF"/>
            </a:solidFill>
            <a:prstDash val="solid"/>
          </a:ln>
        </p:spPr>
      </p:sp>
      <p:sp>
        <p:nvSpPr>
          <p:cNvPr id="17" name="Text 14"/>
          <p:cNvSpPr/>
          <p:nvPr/>
        </p:nvSpPr>
        <p:spPr>
          <a:xfrm>
            <a:off x="5303520" y="3680460"/>
            <a:ext cx="1005840" cy="164592"/>
          </a:xfrm>
          <a:prstGeom prst="rect">
            <a:avLst/>
          </a:prstGeom>
          <a:noFill/>
          <a:ln/>
        </p:spPr>
        <p:txBody>
          <a:bodyPr wrap="square" rtlCol="0" anchor="ctr"/>
          <a:lstStyle/>
          <a:p>
            <a:pPr indent="0" marL="0">
              <a:buNone/>
            </a:pPr>
            <a:r>
              <a:rPr lang="en-US" sz="850" b="1" dirty="0">
                <a:solidFill>
                  <a:srgbClr val="E8920A"/>
                </a:solidFill>
                <a:latin typeface="Calibri" pitchFamily="34" charset="0"/>
                <a:ea typeface="Calibri" pitchFamily="34" charset="-122"/>
                <a:cs typeface="Calibri" pitchFamily="34" charset="-120"/>
              </a:rPr>
              <a:t>Centre band</a:t>
            </a:r>
            <a:endParaRPr lang="en-US" sz="850" dirty="0"/>
          </a:p>
        </p:txBody>
      </p:sp>
      <p:sp>
        <p:nvSpPr>
          <p:cNvPr id="18" name="Text 15"/>
          <p:cNvSpPr/>
          <p:nvPr/>
        </p:nvSpPr>
        <p:spPr>
          <a:xfrm>
            <a:off x="6345936" y="368046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Saffron Gold  #E8920A  (1/3 height)</a:t>
            </a:r>
            <a:endParaRPr lang="en-US" sz="850" dirty="0"/>
          </a:p>
        </p:txBody>
      </p:sp>
      <p:sp>
        <p:nvSpPr>
          <p:cNvPr id="19" name="Shape 16"/>
          <p:cNvSpPr/>
          <p:nvPr/>
        </p:nvSpPr>
        <p:spPr>
          <a:xfrm>
            <a:off x="5230368" y="3867912"/>
            <a:ext cx="3886200" cy="192024"/>
          </a:xfrm>
          <a:prstGeom prst="roundRect">
            <a:avLst>
              <a:gd name="adj" fmla="val 14286"/>
            </a:avLst>
          </a:prstGeom>
          <a:solidFill>
            <a:srgbClr val="F7F4EE"/>
          </a:solidFill>
          <a:ln w="12700">
            <a:solidFill>
              <a:srgbClr val="FFFFFF"/>
            </a:solidFill>
            <a:prstDash val="solid"/>
          </a:ln>
        </p:spPr>
      </p:sp>
      <p:sp>
        <p:nvSpPr>
          <p:cNvPr id="20" name="Text 17"/>
          <p:cNvSpPr/>
          <p:nvPr/>
        </p:nvSpPr>
        <p:spPr>
          <a:xfrm>
            <a:off x="5303520" y="3886200"/>
            <a:ext cx="1005840" cy="164592"/>
          </a:xfrm>
          <a:prstGeom prst="rect">
            <a:avLst/>
          </a:prstGeom>
          <a:noFill/>
          <a:ln/>
        </p:spPr>
        <p:txBody>
          <a:bodyPr wrap="square" rtlCol="0" anchor="ctr"/>
          <a:lstStyle/>
          <a:p>
            <a:pPr indent="0" marL="0">
              <a:buNone/>
            </a:pPr>
            <a:r>
              <a:rPr lang="en-US" sz="850" b="1" dirty="0">
                <a:solidFill>
                  <a:srgbClr val="E8920A"/>
                </a:solidFill>
                <a:latin typeface="Calibri" pitchFamily="34" charset="0"/>
                <a:ea typeface="Calibri" pitchFamily="34" charset="-122"/>
                <a:cs typeface="Calibri" pitchFamily="34" charset="-120"/>
              </a:rPr>
              <a:t>Band dividers</a:t>
            </a:r>
            <a:endParaRPr lang="en-US" sz="850" dirty="0"/>
          </a:p>
        </p:txBody>
      </p:sp>
      <p:sp>
        <p:nvSpPr>
          <p:cNvPr id="21" name="Text 18"/>
          <p:cNvSpPr/>
          <p:nvPr/>
        </p:nvSpPr>
        <p:spPr>
          <a:xfrm>
            <a:off x="6345936" y="388620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Turquoise  #1A9BC8  (3 px)</a:t>
            </a:r>
            <a:endParaRPr lang="en-US" sz="850" dirty="0"/>
          </a:p>
        </p:txBody>
      </p:sp>
      <p:sp>
        <p:nvSpPr>
          <p:cNvPr id="22" name="Shape 19"/>
          <p:cNvSpPr/>
          <p:nvPr/>
        </p:nvSpPr>
        <p:spPr>
          <a:xfrm>
            <a:off x="5230368" y="4073652"/>
            <a:ext cx="3886200" cy="192024"/>
          </a:xfrm>
          <a:prstGeom prst="roundRect">
            <a:avLst>
              <a:gd name="adj" fmla="val 14286"/>
            </a:avLst>
          </a:prstGeom>
          <a:solidFill>
            <a:srgbClr val="FFFFFF"/>
          </a:solidFill>
          <a:ln w="12700">
            <a:solidFill>
              <a:srgbClr val="FFFFFF"/>
            </a:solidFill>
            <a:prstDash val="solid"/>
          </a:ln>
        </p:spPr>
      </p:sp>
      <p:sp>
        <p:nvSpPr>
          <p:cNvPr id="23" name="Text 20"/>
          <p:cNvSpPr/>
          <p:nvPr/>
        </p:nvSpPr>
        <p:spPr>
          <a:xfrm>
            <a:off x="5303520" y="4091940"/>
            <a:ext cx="1005840" cy="164592"/>
          </a:xfrm>
          <a:prstGeom prst="rect">
            <a:avLst/>
          </a:prstGeom>
          <a:noFill/>
          <a:ln/>
        </p:spPr>
        <p:txBody>
          <a:bodyPr wrap="square" rtlCol="0" anchor="ctr"/>
          <a:lstStyle/>
          <a:p>
            <a:pPr indent="0" marL="0">
              <a:buNone/>
            </a:pPr>
            <a:r>
              <a:rPr lang="en-US" sz="850" b="1" dirty="0">
                <a:solidFill>
                  <a:srgbClr val="E8920A"/>
                </a:solidFill>
                <a:latin typeface="Calibri" pitchFamily="34" charset="0"/>
                <a:ea typeface="Calibri" pitchFamily="34" charset="-122"/>
                <a:cs typeface="Calibri" pitchFamily="34" charset="-120"/>
              </a:rPr>
              <a:t>Badge</a:t>
            </a:r>
            <a:endParaRPr lang="en-US" sz="850" dirty="0"/>
          </a:p>
        </p:txBody>
      </p:sp>
      <p:sp>
        <p:nvSpPr>
          <p:cNvPr id="24" name="Text 21"/>
          <p:cNvSpPr/>
          <p:nvPr/>
        </p:nvSpPr>
        <p:spPr>
          <a:xfrm>
            <a:off x="6345936" y="409194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Cream circle  #F0E8D0  r=118 px</a:t>
            </a:r>
            <a:endParaRPr lang="en-US" sz="850" dirty="0"/>
          </a:p>
        </p:txBody>
      </p:sp>
      <p:sp>
        <p:nvSpPr>
          <p:cNvPr id="25" name="Shape 22"/>
          <p:cNvSpPr/>
          <p:nvPr/>
        </p:nvSpPr>
        <p:spPr>
          <a:xfrm>
            <a:off x="5230368" y="4279392"/>
            <a:ext cx="3886200" cy="192024"/>
          </a:xfrm>
          <a:prstGeom prst="roundRect">
            <a:avLst>
              <a:gd name="adj" fmla="val 14286"/>
            </a:avLst>
          </a:prstGeom>
          <a:solidFill>
            <a:srgbClr val="F7F4EE"/>
          </a:solidFill>
          <a:ln w="12700">
            <a:solidFill>
              <a:srgbClr val="FFFFFF"/>
            </a:solidFill>
            <a:prstDash val="solid"/>
          </a:ln>
        </p:spPr>
      </p:sp>
      <p:sp>
        <p:nvSpPr>
          <p:cNvPr id="26" name="Text 23"/>
          <p:cNvSpPr/>
          <p:nvPr/>
        </p:nvSpPr>
        <p:spPr>
          <a:xfrm>
            <a:off x="5303520" y="4297680"/>
            <a:ext cx="1005840" cy="164592"/>
          </a:xfrm>
          <a:prstGeom prst="rect">
            <a:avLst/>
          </a:prstGeom>
          <a:noFill/>
          <a:ln/>
        </p:spPr>
        <p:txBody>
          <a:bodyPr wrap="square" rtlCol="0" anchor="ctr"/>
          <a:lstStyle/>
          <a:p>
            <a:pPr indent="0" marL="0">
              <a:buNone/>
            </a:pPr>
            <a:r>
              <a:rPr lang="en-US" sz="850" b="1" dirty="0">
                <a:solidFill>
                  <a:srgbClr val="E8920A"/>
                </a:solidFill>
                <a:latin typeface="Calibri" pitchFamily="34" charset="0"/>
                <a:ea typeface="Calibri" pitchFamily="34" charset="-122"/>
                <a:cs typeface="Calibri" pitchFamily="34" charset="-120"/>
              </a:rPr>
              <a:t>Wordmark</a:t>
            </a:r>
            <a:endParaRPr lang="en-US" sz="850" dirty="0"/>
          </a:p>
        </p:txBody>
      </p:sp>
      <p:sp>
        <p:nvSpPr>
          <p:cNvPr id="27" name="Text 24"/>
          <p:cNvSpPr/>
          <p:nvPr/>
        </p:nvSpPr>
        <p:spPr>
          <a:xfrm>
            <a:off x="6345936" y="429768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Cormorant Garamond 700 · Aegean Sand  64 pt</a:t>
            </a:r>
            <a:endParaRPr lang="en-US" sz="850" dirty="0"/>
          </a:p>
        </p:txBody>
      </p:sp>
      <p:sp>
        <p:nvSpPr>
          <p:cNvPr id="28" name="Shape 25"/>
          <p:cNvSpPr/>
          <p:nvPr/>
        </p:nvSpPr>
        <p:spPr>
          <a:xfrm>
            <a:off x="5230368" y="4485132"/>
            <a:ext cx="3886200" cy="192024"/>
          </a:xfrm>
          <a:prstGeom prst="roundRect">
            <a:avLst>
              <a:gd name="adj" fmla="val 14286"/>
            </a:avLst>
          </a:prstGeom>
          <a:solidFill>
            <a:srgbClr val="FFFFFF"/>
          </a:solidFill>
          <a:ln w="12700">
            <a:solidFill>
              <a:srgbClr val="FFFFFF"/>
            </a:solidFill>
            <a:prstDash val="solid"/>
          </a:ln>
        </p:spPr>
      </p:sp>
      <p:sp>
        <p:nvSpPr>
          <p:cNvPr id="29" name="Text 26"/>
          <p:cNvSpPr/>
          <p:nvPr/>
        </p:nvSpPr>
        <p:spPr>
          <a:xfrm>
            <a:off x="5303520" y="4503420"/>
            <a:ext cx="1005840" cy="164592"/>
          </a:xfrm>
          <a:prstGeom prst="rect">
            <a:avLst/>
          </a:prstGeom>
          <a:noFill/>
          <a:ln/>
        </p:spPr>
        <p:txBody>
          <a:bodyPr wrap="square" rtlCol="0" anchor="ctr"/>
          <a:lstStyle/>
          <a:p>
            <a:pPr indent="0" marL="0">
              <a:buNone/>
            </a:pPr>
            <a:r>
              <a:rPr lang="en-US" sz="850" b="1" dirty="0">
                <a:solidFill>
                  <a:srgbClr val="E8920A"/>
                </a:solidFill>
                <a:latin typeface="Calibri" pitchFamily="34" charset="0"/>
                <a:ea typeface="Calibri" pitchFamily="34" charset="-122"/>
                <a:cs typeface="Calibri" pitchFamily="34" charset="-120"/>
              </a:rPr>
              <a:t>Proportions</a:t>
            </a:r>
            <a:endParaRPr lang="en-US" sz="850" dirty="0"/>
          </a:p>
        </p:txBody>
      </p:sp>
      <p:sp>
        <p:nvSpPr>
          <p:cNvPr id="30" name="Text 27"/>
          <p:cNvSpPr/>
          <p:nvPr/>
        </p:nvSpPr>
        <p:spPr>
          <a:xfrm>
            <a:off x="6345936" y="45034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3:2  (900 × 600 px)</a:t>
            </a:r>
            <a:endParaRPr lang="en-US" sz="850" dirty="0"/>
          </a:p>
        </p:txBody>
      </p:sp>
      <p:sp>
        <p:nvSpPr>
          <p:cNvPr id="31" name="Shape 28"/>
          <p:cNvSpPr/>
          <p:nvPr/>
        </p:nvSpPr>
        <p:spPr>
          <a:xfrm>
            <a:off x="320040" y="4663440"/>
            <a:ext cx="8503920" cy="292608"/>
          </a:xfrm>
          <a:prstGeom prst="roundRect">
            <a:avLst>
              <a:gd name="adj" fmla="val 15625"/>
            </a:avLst>
          </a:prstGeom>
          <a:solidFill>
            <a:srgbClr val="F5EDD8"/>
          </a:solidFill>
          <a:ln w="12700">
            <a:solidFill>
              <a:srgbClr val="CCC6B0"/>
            </a:solidFill>
            <a:prstDash val="solid"/>
          </a:ln>
        </p:spPr>
      </p:sp>
      <p:sp>
        <p:nvSpPr>
          <p:cNvPr id="32" name="Text 29"/>
          <p:cNvSpPr/>
          <p:nvPr/>
        </p:nvSpPr>
        <p:spPr>
          <a:xfrm>
            <a:off x="411480" y="4681728"/>
            <a:ext cx="8321040" cy="237744"/>
          </a:xfrm>
          <a:prstGeom prst="rect">
            <a:avLst/>
          </a:prstGeom>
          <a:noFill/>
          <a:ln/>
        </p:spPr>
        <p:txBody>
          <a:bodyPr wrap="square" rtlCol="0" anchor="ctr"/>
          <a:lstStyle/>
          <a:p>
            <a:pPr indent="0" marL="0">
              <a:buNone/>
            </a:pPr>
            <a:r>
              <a:rPr lang="en-US" sz="850" i="1" dirty="0">
                <a:solidFill>
                  <a:srgbClr val="2A2A2A"/>
                </a:solidFill>
                <a:latin typeface="Calibri" pitchFamily="34" charset="0"/>
                <a:ea typeface="Calibri" pitchFamily="34" charset="-122"/>
                <a:cs typeface="Calibri" pitchFamily="34" charset="-120"/>
              </a:rPr>
              <a:t>Context:  Galas · Award ceremonies · Annual congresses · Trade fair stands · Stage dressing</a:t>
            </a:r>
            <a:endParaRPr lang="en-US" sz="8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914400"/>
          </a:xfrm>
          <a:prstGeom prst="rect">
            <a:avLst/>
          </a:prstGeom>
          <a:solidFill>
            <a:srgbClr val="1B2E5E"/>
          </a:solidFill>
          <a:ln w="12700">
            <a:solidFill>
              <a:srgbClr val="1B2E5E"/>
            </a:solidFill>
            <a:prstDash val="solid"/>
          </a:ln>
        </p:spPr>
      </p:sp>
      <p:sp>
        <p:nvSpPr>
          <p:cNvPr id="3" name="Shape 1"/>
          <p:cNvSpPr/>
          <p:nvPr/>
        </p:nvSpPr>
        <p:spPr>
          <a:xfrm>
            <a:off x="0" y="0"/>
            <a:ext cx="9144000" cy="64008"/>
          </a:xfrm>
          <a:prstGeom prst="rect">
            <a:avLst/>
          </a:prstGeom>
          <a:solidFill>
            <a:srgbClr val="E8920A"/>
          </a:solidFill>
          <a:ln w="12700">
            <a:solidFill>
              <a:srgbClr val="E8920A"/>
            </a:solidFill>
            <a:prstDash val="solid"/>
          </a:ln>
        </p:spPr>
      </p:sp>
      <p:sp>
        <p:nvSpPr>
          <p:cNvPr id="4" name="Text 2"/>
          <p:cNvSpPr/>
          <p:nvPr/>
        </p:nvSpPr>
        <p:spPr>
          <a:xfrm>
            <a:off x="457200" y="91440"/>
            <a:ext cx="8229600" cy="731520"/>
          </a:xfrm>
          <a:prstGeom prst="rect">
            <a:avLst/>
          </a:prstGeom>
          <a:noFill/>
          <a:ln/>
        </p:spPr>
        <p:txBody>
          <a:bodyPr wrap="square"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Flag D — Heritage / Kızılkule</a:t>
            </a:r>
            <a:endParaRPr lang="en-US" sz="2200" dirty="0"/>
          </a:p>
        </p:txBody>
      </p:sp>
      <p:sp>
        <p:nvSpPr>
          <p:cNvPr id="5" name="Text 3"/>
          <p:cNvSpPr/>
          <p:nvPr/>
        </p:nvSpPr>
        <p:spPr>
          <a:xfrm>
            <a:off x="411480" y="932688"/>
            <a:ext cx="8321040" cy="201168"/>
          </a:xfrm>
          <a:prstGeom prst="rect">
            <a:avLst/>
          </a:prstGeom>
          <a:noFill/>
          <a:ln/>
        </p:spPr>
        <p:txBody>
          <a:bodyPr wrap="square" rtlCol="0" anchor="ctr"/>
          <a:lstStyle/>
          <a:p>
            <a:pPr indent="0" marL="0">
              <a:buNone/>
            </a:pPr>
            <a:r>
              <a:rPr lang="en-US" sz="900" b="1" spc="100" kern="0" dirty="0">
                <a:solidFill>
                  <a:srgbClr val="C4421A"/>
                </a:solidFill>
                <a:latin typeface="Calibri" pitchFamily="34" charset="0"/>
                <a:ea typeface="Calibri" pitchFamily="34" charset="-122"/>
                <a:cs typeface="Calibri" pitchFamily="34" charset="-120"/>
              </a:rPr>
              <a:t>Cultural heritage events · Kızılkule (Red Tower) site · Castle festivals · Archaeological contexts</a:t>
            </a:r>
            <a:endParaRPr lang="en-US" sz="900" dirty="0"/>
          </a:p>
        </p:txBody>
      </p:sp>
      <p:sp>
        <p:nvSpPr>
          <p:cNvPr id="6" name="Shape 4"/>
          <p:cNvSpPr/>
          <p:nvPr/>
        </p:nvSpPr>
        <p:spPr>
          <a:xfrm>
            <a:off x="283464" y="1216152"/>
            <a:ext cx="4791456" cy="3236976"/>
          </a:xfrm>
          <a:prstGeom prst="roundRect">
            <a:avLst>
              <a:gd name="adj" fmla="val 1977"/>
            </a:avLst>
          </a:prstGeom>
          <a:solidFill>
            <a:srgbClr val="EEEEEE"/>
          </a:solidFill>
          <a:ln w="12700">
            <a:solidFill>
              <a:srgbClr val="CCCCCC"/>
            </a:solidFill>
            <a:prstDash val="solid"/>
          </a:ln>
          <a:effectLst>
            <a:outerShdw sx="100000" sy="100000" kx="0" ky="0" algn="bl" rotWithShape="0" blurRad="101600" dist="38100" dir="2700000">
              <a:srgbClr val="000000">
                <a:alpha val="12000"/>
              </a:srgbClr>
            </a:outerShdw>
          </a:effectLst>
        </p:spPr>
      </p:sp>
      <p:pic>
        <p:nvPicPr>
          <p:cNvPr id="7" name="Image 0" descr="/sessions/inspiring-vigilant-dijkstra/mnt/outputs/flag_D_heritage.png">    </p:cNvPr>
          <p:cNvPicPr>
            <a:picLocks noChangeAspect="1"/>
          </p:cNvPicPr>
          <p:nvPr/>
        </p:nvPicPr>
        <p:blipFill>
          <a:blip r:embed="rId1"/>
          <a:stretch>
            <a:fillRect/>
          </a:stretch>
        </p:blipFill>
        <p:spPr>
          <a:xfrm>
            <a:off x="347472" y="1280160"/>
            <a:ext cx="4663440" cy="3108960"/>
          </a:xfrm>
          <a:prstGeom prst="rect">
            <a:avLst/>
          </a:prstGeom>
        </p:spPr>
      </p:pic>
      <p:sp>
        <p:nvSpPr>
          <p:cNvPr id="8" name="Text 5"/>
          <p:cNvSpPr/>
          <p:nvPr/>
        </p:nvSpPr>
        <p:spPr>
          <a:xfrm>
            <a:off x="5230368" y="1143000"/>
            <a:ext cx="3886200" cy="201168"/>
          </a:xfrm>
          <a:prstGeom prst="rect">
            <a:avLst/>
          </a:prstGeom>
          <a:noFill/>
          <a:ln/>
        </p:spPr>
        <p:txBody>
          <a:bodyPr wrap="square" rtlCol="0" anchor="ctr"/>
          <a:lstStyle/>
          <a:p>
            <a:pPr indent="0" marL="0">
              <a:buNone/>
            </a:pPr>
            <a:r>
              <a:rPr lang="en-US" sz="800" b="1" spc="300" kern="0" dirty="0">
                <a:solidFill>
                  <a:srgbClr val="C4421A"/>
                </a:solidFill>
                <a:latin typeface="Calibri" pitchFamily="34" charset="0"/>
                <a:ea typeface="Calibri" pitchFamily="34" charset="-122"/>
                <a:cs typeface="Calibri" pitchFamily="34" charset="-120"/>
              </a:rPr>
              <a:t>DESIGN RATIONALE</a:t>
            </a:r>
            <a:endParaRPr lang="en-US" sz="800" dirty="0"/>
          </a:p>
        </p:txBody>
      </p:sp>
      <p:sp>
        <p:nvSpPr>
          <p:cNvPr id="9" name="Shape 6"/>
          <p:cNvSpPr/>
          <p:nvPr/>
        </p:nvSpPr>
        <p:spPr>
          <a:xfrm>
            <a:off x="5230368" y="1362456"/>
            <a:ext cx="3886200" cy="0"/>
          </a:xfrm>
          <a:prstGeom prst="line">
            <a:avLst/>
          </a:prstGeom>
          <a:noFill/>
          <a:ln w="9525">
            <a:solidFill>
              <a:srgbClr val="C4421A"/>
            </a:solidFill>
            <a:prstDash val="solid"/>
          </a:ln>
        </p:spPr>
      </p:sp>
      <p:sp>
        <p:nvSpPr>
          <p:cNvPr id="10" name="Text 7"/>
          <p:cNvSpPr/>
          <p:nvPr/>
        </p:nvSpPr>
        <p:spPr>
          <a:xfrm>
            <a:off x="5230368" y="1417320"/>
            <a:ext cx="3886200" cy="1691640"/>
          </a:xfrm>
          <a:prstGeom prst="rect">
            <a:avLst/>
          </a:prstGeom>
          <a:noFill/>
          <a:ln/>
        </p:spPr>
        <p:txBody>
          <a:bodyPr wrap="square" rtlCol="0" anchor="t"/>
          <a:lstStyle/>
          <a:p>
            <a:pPr indent="0" marL="0">
              <a:lnSpc>
                <a:spcPct val="138000"/>
              </a:lnSpc>
              <a:buNone/>
            </a:pPr>
            <a:r>
              <a:rPr lang="en-US" sz="950" dirty="0">
                <a:solidFill>
                  <a:srgbClr val="2A2A2A"/>
                </a:solidFill>
                <a:latin typeface="Calibri" pitchFamily="34" charset="0"/>
                <a:ea typeface="Calibri" pitchFamily="34" charset="-122"/>
                <a:cs typeface="Calibri" pitchFamily="34" charset="-120"/>
              </a:rPr>
              <a:t>Alanya Terracotta references the literal colour of the Red Tower (Kızılkule, 1226 CE) and the castle walls. A Navy hoist panel (1/3 width) carries the logo emblem — creating a canton-style layout familiar from traditional flags. The Saffron Gold vertical divider with a Turquoise inner line separates the two zones with brand precision. The full wordmark is centred on the terracotta fly field in sand-cream.</a:t>
            </a:r>
            <a:endParaRPr lang="en-US" sz="950" dirty="0"/>
          </a:p>
        </p:txBody>
      </p:sp>
      <p:sp>
        <p:nvSpPr>
          <p:cNvPr id="11" name="Text 8"/>
          <p:cNvSpPr/>
          <p:nvPr/>
        </p:nvSpPr>
        <p:spPr>
          <a:xfrm>
            <a:off x="5230368" y="3182112"/>
            <a:ext cx="3886200" cy="201168"/>
          </a:xfrm>
          <a:prstGeom prst="rect">
            <a:avLst/>
          </a:prstGeom>
          <a:noFill/>
          <a:ln/>
        </p:spPr>
        <p:txBody>
          <a:bodyPr wrap="square" rtlCol="0" anchor="ctr"/>
          <a:lstStyle/>
          <a:p>
            <a:pPr indent="0" marL="0">
              <a:buNone/>
            </a:pPr>
            <a:r>
              <a:rPr lang="en-US" sz="800" b="1" spc="300" kern="0" dirty="0">
                <a:solidFill>
                  <a:srgbClr val="C4421A"/>
                </a:solidFill>
                <a:latin typeface="Calibri" pitchFamily="34" charset="0"/>
                <a:ea typeface="Calibri" pitchFamily="34" charset="-122"/>
                <a:cs typeface="Calibri" pitchFamily="34" charset="-120"/>
              </a:rPr>
              <a:t>SPECIFICATIONS</a:t>
            </a:r>
            <a:endParaRPr lang="en-US" sz="800" dirty="0"/>
          </a:p>
        </p:txBody>
      </p:sp>
      <p:sp>
        <p:nvSpPr>
          <p:cNvPr id="12" name="Shape 9"/>
          <p:cNvSpPr/>
          <p:nvPr/>
        </p:nvSpPr>
        <p:spPr>
          <a:xfrm>
            <a:off x="5230368" y="3401568"/>
            <a:ext cx="3886200" cy="0"/>
          </a:xfrm>
          <a:prstGeom prst="line">
            <a:avLst/>
          </a:prstGeom>
          <a:noFill/>
          <a:ln w="9525">
            <a:solidFill>
              <a:srgbClr val="C4421A"/>
            </a:solidFill>
            <a:prstDash val="solid"/>
          </a:ln>
        </p:spPr>
      </p:sp>
      <p:sp>
        <p:nvSpPr>
          <p:cNvPr id="13" name="Shape 10"/>
          <p:cNvSpPr/>
          <p:nvPr/>
        </p:nvSpPr>
        <p:spPr>
          <a:xfrm>
            <a:off x="5230368" y="3456432"/>
            <a:ext cx="3886200" cy="192024"/>
          </a:xfrm>
          <a:prstGeom prst="roundRect">
            <a:avLst>
              <a:gd name="adj" fmla="val 14286"/>
            </a:avLst>
          </a:prstGeom>
          <a:solidFill>
            <a:srgbClr val="F7F4EE"/>
          </a:solidFill>
          <a:ln w="12700">
            <a:solidFill>
              <a:srgbClr val="FFFFFF"/>
            </a:solidFill>
            <a:prstDash val="solid"/>
          </a:ln>
        </p:spPr>
      </p:sp>
      <p:sp>
        <p:nvSpPr>
          <p:cNvPr id="14" name="Text 11"/>
          <p:cNvSpPr/>
          <p:nvPr/>
        </p:nvSpPr>
        <p:spPr>
          <a:xfrm>
            <a:off x="5303520" y="3474720"/>
            <a:ext cx="1005840" cy="164592"/>
          </a:xfrm>
          <a:prstGeom prst="rect">
            <a:avLst/>
          </a:prstGeom>
          <a:noFill/>
          <a:ln/>
        </p:spPr>
        <p:txBody>
          <a:bodyPr wrap="square" rtlCol="0" anchor="ctr"/>
          <a:lstStyle/>
          <a:p>
            <a:pPr indent="0" marL="0">
              <a:buNone/>
            </a:pPr>
            <a:r>
              <a:rPr lang="en-US" sz="850" b="1" dirty="0">
                <a:solidFill>
                  <a:srgbClr val="C4421A"/>
                </a:solidFill>
                <a:latin typeface="Calibri" pitchFamily="34" charset="0"/>
                <a:ea typeface="Calibri" pitchFamily="34" charset="-122"/>
                <a:cs typeface="Calibri" pitchFamily="34" charset="-120"/>
              </a:rPr>
              <a:t>Fly field</a:t>
            </a:r>
            <a:endParaRPr lang="en-US" sz="850" dirty="0"/>
          </a:p>
        </p:txBody>
      </p:sp>
      <p:sp>
        <p:nvSpPr>
          <p:cNvPr id="15" name="Text 12"/>
          <p:cNvSpPr/>
          <p:nvPr/>
        </p:nvSpPr>
        <p:spPr>
          <a:xfrm>
            <a:off x="6345936" y="34747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Alanya Terracotta  #C4421A</a:t>
            </a:r>
            <a:endParaRPr lang="en-US" sz="850" dirty="0"/>
          </a:p>
        </p:txBody>
      </p:sp>
      <p:sp>
        <p:nvSpPr>
          <p:cNvPr id="16" name="Shape 13"/>
          <p:cNvSpPr/>
          <p:nvPr/>
        </p:nvSpPr>
        <p:spPr>
          <a:xfrm>
            <a:off x="5230368" y="3662172"/>
            <a:ext cx="3886200" cy="192024"/>
          </a:xfrm>
          <a:prstGeom prst="roundRect">
            <a:avLst>
              <a:gd name="adj" fmla="val 14286"/>
            </a:avLst>
          </a:prstGeom>
          <a:solidFill>
            <a:srgbClr val="FFFFFF"/>
          </a:solidFill>
          <a:ln w="12700">
            <a:solidFill>
              <a:srgbClr val="FFFFFF"/>
            </a:solidFill>
            <a:prstDash val="solid"/>
          </a:ln>
        </p:spPr>
      </p:sp>
      <p:sp>
        <p:nvSpPr>
          <p:cNvPr id="17" name="Text 14"/>
          <p:cNvSpPr/>
          <p:nvPr/>
        </p:nvSpPr>
        <p:spPr>
          <a:xfrm>
            <a:off x="5303520" y="3680460"/>
            <a:ext cx="1005840" cy="164592"/>
          </a:xfrm>
          <a:prstGeom prst="rect">
            <a:avLst/>
          </a:prstGeom>
          <a:noFill/>
          <a:ln/>
        </p:spPr>
        <p:txBody>
          <a:bodyPr wrap="square" rtlCol="0" anchor="ctr"/>
          <a:lstStyle/>
          <a:p>
            <a:pPr indent="0" marL="0">
              <a:buNone/>
            </a:pPr>
            <a:r>
              <a:rPr lang="en-US" sz="850" b="1" dirty="0">
                <a:solidFill>
                  <a:srgbClr val="C4421A"/>
                </a:solidFill>
                <a:latin typeface="Calibri" pitchFamily="34" charset="0"/>
                <a:ea typeface="Calibri" pitchFamily="34" charset="-122"/>
                <a:cs typeface="Calibri" pitchFamily="34" charset="-120"/>
              </a:rPr>
              <a:t>Hoist panel</a:t>
            </a:r>
            <a:endParaRPr lang="en-US" sz="850" dirty="0"/>
          </a:p>
        </p:txBody>
      </p:sp>
      <p:sp>
        <p:nvSpPr>
          <p:cNvPr id="18" name="Text 15"/>
          <p:cNvSpPr/>
          <p:nvPr/>
        </p:nvSpPr>
        <p:spPr>
          <a:xfrm>
            <a:off x="6345936" y="368046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Mediterranean Navy  #1B2E5E  (1/3 width)</a:t>
            </a:r>
            <a:endParaRPr lang="en-US" sz="850" dirty="0"/>
          </a:p>
        </p:txBody>
      </p:sp>
      <p:sp>
        <p:nvSpPr>
          <p:cNvPr id="19" name="Shape 16"/>
          <p:cNvSpPr/>
          <p:nvPr/>
        </p:nvSpPr>
        <p:spPr>
          <a:xfrm>
            <a:off x="5230368" y="3867912"/>
            <a:ext cx="3886200" cy="192024"/>
          </a:xfrm>
          <a:prstGeom prst="roundRect">
            <a:avLst>
              <a:gd name="adj" fmla="val 14286"/>
            </a:avLst>
          </a:prstGeom>
          <a:solidFill>
            <a:srgbClr val="F7F4EE"/>
          </a:solidFill>
          <a:ln w="12700">
            <a:solidFill>
              <a:srgbClr val="FFFFFF"/>
            </a:solidFill>
            <a:prstDash val="solid"/>
          </a:ln>
        </p:spPr>
      </p:sp>
      <p:sp>
        <p:nvSpPr>
          <p:cNvPr id="20" name="Text 17"/>
          <p:cNvSpPr/>
          <p:nvPr/>
        </p:nvSpPr>
        <p:spPr>
          <a:xfrm>
            <a:off x="5303520" y="3886200"/>
            <a:ext cx="1005840" cy="164592"/>
          </a:xfrm>
          <a:prstGeom prst="rect">
            <a:avLst/>
          </a:prstGeom>
          <a:noFill/>
          <a:ln/>
        </p:spPr>
        <p:txBody>
          <a:bodyPr wrap="square" rtlCol="0" anchor="ctr"/>
          <a:lstStyle/>
          <a:p>
            <a:pPr indent="0" marL="0">
              <a:buNone/>
            </a:pPr>
            <a:r>
              <a:rPr lang="en-US" sz="850" b="1" dirty="0">
                <a:solidFill>
                  <a:srgbClr val="C4421A"/>
                </a:solidFill>
                <a:latin typeface="Calibri" pitchFamily="34" charset="0"/>
                <a:ea typeface="Calibri" pitchFamily="34" charset="-122"/>
                <a:cs typeface="Calibri" pitchFamily="34" charset="-120"/>
              </a:rPr>
              <a:t>Divider</a:t>
            </a:r>
            <a:endParaRPr lang="en-US" sz="850" dirty="0"/>
          </a:p>
        </p:txBody>
      </p:sp>
      <p:sp>
        <p:nvSpPr>
          <p:cNvPr id="21" name="Text 18"/>
          <p:cNvSpPr/>
          <p:nvPr/>
        </p:nvSpPr>
        <p:spPr>
          <a:xfrm>
            <a:off x="6345936" y="388620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Saffron Gold  #E8920A  (9 px) + Turquoise  (3 px)</a:t>
            </a:r>
            <a:endParaRPr lang="en-US" sz="850" dirty="0"/>
          </a:p>
        </p:txBody>
      </p:sp>
      <p:sp>
        <p:nvSpPr>
          <p:cNvPr id="22" name="Shape 19"/>
          <p:cNvSpPr/>
          <p:nvPr/>
        </p:nvSpPr>
        <p:spPr>
          <a:xfrm>
            <a:off x="5230368" y="4073652"/>
            <a:ext cx="3886200" cy="192024"/>
          </a:xfrm>
          <a:prstGeom prst="roundRect">
            <a:avLst>
              <a:gd name="adj" fmla="val 14286"/>
            </a:avLst>
          </a:prstGeom>
          <a:solidFill>
            <a:srgbClr val="FFFFFF"/>
          </a:solidFill>
          <a:ln w="12700">
            <a:solidFill>
              <a:srgbClr val="FFFFFF"/>
            </a:solidFill>
            <a:prstDash val="solid"/>
          </a:ln>
        </p:spPr>
      </p:sp>
      <p:sp>
        <p:nvSpPr>
          <p:cNvPr id="23" name="Text 20"/>
          <p:cNvSpPr/>
          <p:nvPr/>
        </p:nvSpPr>
        <p:spPr>
          <a:xfrm>
            <a:off x="5303520" y="4091940"/>
            <a:ext cx="1005840" cy="164592"/>
          </a:xfrm>
          <a:prstGeom prst="rect">
            <a:avLst/>
          </a:prstGeom>
          <a:noFill/>
          <a:ln/>
        </p:spPr>
        <p:txBody>
          <a:bodyPr wrap="square" rtlCol="0" anchor="ctr"/>
          <a:lstStyle/>
          <a:p>
            <a:pPr indent="0" marL="0">
              <a:buNone/>
            </a:pPr>
            <a:r>
              <a:rPr lang="en-US" sz="850" b="1" dirty="0">
                <a:solidFill>
                  <a:srgbClr val="C4421A"/>
                </a:solidFill>
                <a:latin typeface="Calibri" pitchFamily="34" charset="0"/>
                <a:ea typeface="Calibri" pitchFamily="34" charset="-122"/>
                <a:cs typeface="Calibri" pitchFamily="34" charset="-120"/>
              </a:rPr>
              <a:t>Wordmark</a:t>
            </a:r>
            <a:endParaRPr lang="en-US" sz="850" dirty="0"/>
          </a:p>
        </p:txBody>
      </p:sp>
      <p:sp>
        <p:nvSpPr>
          <p:cNvPr id="24" name="Text 21"/>
          <p:cNvSpPr/>
          <p:nvPr/>
        </p:nvSpPr>
        <p:spPr>
          <a:xfrm>
            <a:off x="6345936" y="409194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Cormorant Garamond 700 · Aegean Sand  68 pt</a:t>
            </a:r>
            <a:endParaRPr lang="en-US" sz="850" dirty="0"/>
          </a:p>
        </p:txBody>
      </p:sp>
      <p:sp>
        <p:nvSpPr>
          <p:cNvPr id="25" name="Shape 22"/>
          <p:cNvSpPr/>
          <p:nvPr/>
        </p:nvSpPr>
        <p:spPr>
          <a:xfrm>
            <a:off x="5230368" y="4279392"/>
            <a:ext cx="3886200" cy="192024"/>
          </a:xfrm>
          <a:prstGeom prst="roundRect">
            <a:avLst>
              <a:gd name="adj" fmla="val 14286"/>
            </a:avLst>
          </a:prstGeom>
          <a:solidFill>
            <a:srgbClr val="F7F4EE"/>
          </a:solidFill>
          <a:ln w="12700">
            <a:solidFill>
              <a:srgbClr val="FFFFFF"/>
            </a:solidFill>
            <a:prstDash val="solid"/>
          </a:ln>
        </p:spPr>
      </p:sp>
      <p:sp>
        <p:nvSpPr>
          <p:cNvPr id="26" name="Text 23"/>
          <p:cNvSpPr/>
          <p:nvPr/>
        </p:nvSpPr>
        <p:spPr>
          <a:xfrm>
            <a:off x="5303520" y="4297680"/>
            <a:ext cx="1005840" cy="164592"/>
          </a:xfrm>
          <a:prstGeom prst="rect">
            <a:avLst/>
          </a:prstGeom>
          <a:noFill/>
          <a:ln/>
        </p:spPr>
        <p:txBody>
          <a:bodyPr wrap="square" rtlCol="0" anchor="ctr"/>
          <a:lstStyle/>
          <a:p>
            <a:pPr indent="0" marL="0">
              <a:buNone/>
            </a:pPr>
            <a:r>
              <a:rPr lang="en-US" sz="850" b="1" dirty="0">
                <a:solidFill>
                  <a:srgbClr val="C4421A"/>
                </a:solidFill>
                <a:latin typeface="Calibri" pitchFamily="34" charset="0"/>
                <a:ea typeface="Calibri" pitchFamily="34" charset="-122"/>
                <a:cs typeface="Calibri" pitchFamily="34" charset="-120"/>
              </a:rPr>
              <a:t>Sub-brand</a:t>
            </a:r>
            <a:endParaRPr lang="en-US" sz="850" dirty="0"/>
          </a:p>
        </p:txBody>
      </p:sp>
      <p:sp>
        <p:nvSpPr>
          <p:cNvPr id="27" name="Text 24"/>
          <p:cNvSpPr/>
          <p:nvPr/>
        </p:nvSpPr>
        <p:spPr>
          <a:xfrm>
            <a:off x="6345936" y="429768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Lato 300 · Aegean Sand  19 pt</a:t>
            </a:r>
            <a:endParaRPr lang="en-US" sz="850" dirty="0"/>
          </a:p>
        </p:txBody>
      </p:sp>
      <p:sp>
        <p:nvSpPr>
          <p:cNvPr id="28" name="Shape 25"/>
          <p:cNvSpPr/>
          <p:nvPr/>
        </p:nvSpPr>
        <p:spPr>
          <a:xfrm>
            <a:off x="5230368" y="4485132"/>
            <a:ext cx="3886200" cy="192024"/>
          </a:xfrm>
          <a:prstGeom prst="roundRect">
            <a:avLst>
              <a:gd name="adj" fmla="val 14286"/>
            </a:avLst>
          </a:prstGeom>
          <a:solidFill>
            <a:srgbClr val="FFFFFF"/>
          </a:solidFill>
          <a:ln w="12700">
            <a:solidFill>
              <a:srgbClr val="FFFFFF"/>
            </a:solidFill>
            <a:prstDash val="solid"/>
          </a:ln>
        </p:spPr>
      </p:sp>
      <p:sp>
        <p:nvSpPr>
          <p:cNvPr id="29" name="Text 26"/>
          <p:cNvSpPr/>
          <p:nvPr/>
        </p:nvSpPr>
        <p:spPr>
          <a:xfrm>
            <a:off x="5303520" y="4503420"/>
            <a:ext cx="1005840" cy="164592"/>
          </a:xfrm>
          <a:prstGeom prst="rect">
            <a:avLst/>
          </a:prstGeom>
          <a:noFill/>
          <a:ln/>
        </p:spPr>
        <p:txBody>
          <a:bodyPr wrap="square" rtlCol="0" anchor="ctr"/>
          <a:lstStyle/>
          <a:p>
            <a:pPr indent="0" marL="0">
              <a:buNone/>
            </a:pPr>
            <a:r>
              <a:rPr lang="en-US" sz="850" b="1" dirty="0">
                <a:solidFill>
                  <a:srgbClr val="C4421A"/>
                </a:solidFill>
                <a:latin typeface="Calibri" pitchFamily="34" charset="0"/>
                <a:ea typeface="Calibri" pitchFamily="34" charset="-122"/>
                <a:cs typeface="Calibri" pitchFamily="34" charset="-120"/>
              </a:rPr>
              <a:t>Proportions</a:t>
            </a:r>
            <a:endParaRPr lang="en-US" sz="850" dirty="0"/>
          </a:p>
        </p:txBody>
      </p:sp>
      <p:sp>
        <p:nvSpPr>
          <p:cNvPr id="30" name="Text 27"/>
          <p:cNvSpPr/>
          <p:nvPr/>
        </p:nvSpPr>
        <p:spPr>
          <a:xfrm>
            <a:off x="6345936" y="4503420"/>
            <a:ext cx="2697480" cy="164592"/>
          </a:xfrm>
          <a:prstGeom prst="rect">
            <a:avLst/>
          </a:prstGeom>
          <a:noFill/>
          <a:ln/>
        </p:spPr>
        <p:txBody>
          <a:bodyPr wrap="square" rtlCol="0" anchor="ctr"/>
          <a:lstStyle/>
          <a:p>
            <a:pPr indent="0" marL="0">
              <a:buNone/>
            </a:pPr>
            <a:r>
              <a:rPr lang="en-US" sz="850" dirty="0">
                <a:solidFill>
                  <a:srgbClr val="2A2A2A"/>
                </a:solidFill>
                <a:latin typeface="Calibri" pitchFamily="34" charset="0"/>
                <a:ea typeface="Calibri" pitchFamily="34" charset="-122"/>
                <a:cs typeface="Calibri" pitchFamily="34" charset="-120"/>
              </a:rPr>
              <a:t>3:2  (900 × 600 px)</a:t>
            </a:r>
            <a:endParaRPr lang="en-US" sz="850" dirty="0"/>
          </a:p>
        </p:txBody>
      </p:sp>
      <p:sp>
        <p:nvSpPr>
          <p:cNvPr id="31" name="Shape 28"/>
          <p:cNvSpPr/>
          <p:nvPr/>
        </p:nvSpPr>
        <p:spPr>
          <a:xfrm>
            <a:off x="320040" y="4663440"/>
            <a:ext cx="8503920" cy="292608"/>
          </a:xfrm>
          <a:prstGeom prst="roundRect">
            <a:avLst>
              <a:gd name="adj" fmla="val 15625"/>
            </a:avLst>
          </a:prstGeom>
          <a:solidFill>
            <a:srgbClr val="F5EDD8"/>
          </a:solidFill>
          <a:ln w="12700">
            <a:solidFill>
              <a:srgbClr val="CCC6B0"/>
            </a:solidFill>
            <a:prstDash val="solid"/>
          </a:ln>
        </p:spPr>
      </p:sp>
      <p:sp>
        <p:nvSpPr>
          <p:cNvPr id="32" name="Text 29"/>
          <p:cNvSpPr/>
          <p:nvPr/>
        </p:nvSpPr>
        <p:spPr>
          <a:xfrm>
            <a:off x="411480" y="4681728"/>
            <a:ext cx="8321040" cy="237744"/>
          </a:xfrm>
          <a:prstGeom prst="rect">
            <a:avLst/>
          </a:prstGeom>
          <a:noFill/>
          <a:ln/>
        </p:spPr>
        <p:txBody>
          <a:bodyPr wrap="square" rtlCol="0" anchor="ctr"/>
          <a:lstStyle/>
          <a:p>
            <a:pPr indent="0" marL="0">
              <a:buNone/>
            </a:pPr>
            <a:r>
              <a:rPr lang="en-US" sz="850" i="1" dirty="0">
                <a:solidFill>
                  <a:srgbClr val="2A2A2A"/>
                </a:solidFill>
                <a:latin typeface="Calibri" pitchFamily="34" charset="0"/>
                <a:ea typeface="Calibri" pitchFamily="34" charset="-122"/>
                <a:cs typeface="Calibri" pitchFamily="34" charset="-120"/>
              </a:rPr>
              <a:t>Context:  Cultural heritage events · Kızılkule (Red Tower) site · Castle festivals · Archaeological contexts</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ALTİD Brand Identity Presentation</dc:title>
  <dc:subject>PptxGenJS Presentation</dc:subject>
  <dc:creator>ALTİD Brand Design</dc:creator>
  <cp:lastModifiedBy>ALTİD Brand Design</cp:lastModifiedBy>
  <cp:revision>1</cp:revision>
  <dcterms:created xsi:type="dcterms:W3CDTF">2026-06-30T13:08:18Z</dcterms:created>
  <dcterms:modified xsi:type="dcterms:W3CDTF">2026-06-30T13:08:18Z</dcterms:modified>
</cp:coreProperties>
</file>